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2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4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17" r:id="rId80"/>
    <p:sldId id="318" r:id="rId81"/>
    <p:sldId id="319" r:id="rId82"/>
    <p:sldId id="338" r:id="rId83"/>
    <p:sldId id="33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ley Crockett" initials="KC" lastIdx="33" clrIdx="0">
    <p:extLst>
      <p:ext uri="{19B8F6BF-5375-455C-9EA6-DF929625EA0E}">
        <p15:presenceInfo xmlns:p15="http://schemas.microsoft.com/office/powerpoint/2012/main" userId="d4474f5ab9f25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32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n, Veronique" userId="1bad49fb-5a10-43b3-b6d4-a88c2c37d64c" providerId="ADAL" clId="{2CD80237-C63B-41D5-B80F-677280238B65}"/>
    <pc:docChg chg="custSel mod addSld modSld modMainMaster">
      <pc:chgData name="Horn, Veronique" userId="1bad49fb-5a10-43b3-b6d4-a88c2c37d64c" providerId="ADAL" clId="{2CD80237-C63B-41D5-B80F-677280238B65}" dt="2020-05-11T10:50:40.007" v="226" actId="1076"/>
      <pc:docMkLst>
        <pc:docMk/>
      </pc:docMkLst>
      <pc:sldChg chg="addSp delSp modSp mod delCm">
        <pc:chgData name="Horn, Veronique" userId="1bad49fb-5a10-43b3-b6d4-a88c2c37d64c" providerId="ADAL" clId="{2CD80237-C63B-41D5-B80F-677280238B65}" dt="2020-05-11T10:36:37.867" v="183" actId="1076"/>
        <pc:sldMkLst>
          <pc:docMk/>
          <pc:sldMk cId="4057947362" sldId="259"/>
        </pc:sldMkLst>
        <pc:spChg chg="mod">
          <ac:chgData name="Horn, Veronique" userId="1bad49fb-5a10-43b3-b6d4-a88c2c37d64c" providerId="ADAL" clId="{2CD80237-C63B-41D5-B80F-677280238B65}" dt="2020-04-30T16:25:56.504" v="16" actId="26606"/>
          <ac:spMkLst>
            <pc:docMk/>
            <pc:sldMk cId="4057947362" sldId="259"/>
            <ac:spMk id="382978" creationId="{00000000-0000-0000-0000-000000000000}"/>
          </ac:spMkLst>
        </pc:spChg>
        <pc:picChg chg="add del mod">
          <ac:chgData name="Horn, Veronique" userId="1bad49fb-5a10-43b3-b6d4-a88c2c37d64c" providerId="ADAL" clId="{2CD80237-C63B-41D5-B80F-677280238B65}" dt="2020-05-11T10:36:29.334" v="180" actId="478"/>
          <ac:picMkLst>
            <pc:docMk/>
            <pc:sldMk cId="4057947362" sldId="259"/>
            <ac:picMk id="2" creationId="{30A00C0F-C04A-4BF0-AECB-76BD5EC37C7A}"/>
          </ac:picMkLst>
        </pc:picChg>
        <pc:picChg chg="add mod">
          <ac:chgData name="Horn, Veronique" userId="1bad49fb-5a10-43b3-b6d4-a88c2c37d64c" providerId="ADAL" clId="{2CD80237-C63B-41D5-B80F-677280238B65}" dt="2020-05-11T10:36:37.867" v="183" actId="1076"/>
          <ac:picMkLst>
            <pc:docMk/>
            <pc:sldMk cId="4057947362" sldId="259"/>
            <ac:picMk id="3" creationId="{CB0D0546-C617-4D45-987A-D35134E74B83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26:47.532" v="22" actId="1592"/>
        <pc:sldMkLst>
          <pc:docMk/>
          <pc:sldMk cId="2731772203" sldId="263"/>
        </pc:sldMkLst>
        <pc:picChg chg="add mod">
          <ac:chgData name="Horn, Veronique" userId="1bad49fb-5a10-43b3-b6d4-a88c2c37d64c" providerId="ADAL" clId="{2CD80237-C63B-41D5-B80F-677280238B65}" dt="2020-04-30T16:26:43.165" v="21" actId="1076"/>
          <ac:picMkLst>
            <pc:docMk/>
            <pc:sldMk cId="2731772203" sldId="263"/>
            <ac:picMk id="2" creationId="{4A927291-AE76-4672-B618-5A0133664A46}"/>
          </ac:picMkLst>
        </pc:picChg>
      </pc:sldChg>
      <pc:sldChg chg="addSp delSp modSp delCm">
        <pc:chgData name="Horn, Veronique" userId="1bad49fb-5a10-43b3-b6d4-a88c2c37d64c" providerId="ADAL" clId="{2CD80237-C63B-41D5-B80F-677280238B65}" dt="2020-04-30T16:27:16.175" v="28" actId="1592"/>
        <pc:sldMkLst>
          <pc:docMk/>
          <pc:sldMk cId="1578296635" sldId="264"/>
        </pc:sldMkLst>
        <pc:spChg chg="mod">
          <ac:chgData name="Horn, Veronique" userId="1bad49fb-5a10-43b3-b6d4-a88c2c37d64c" providerId="ADAL" clId="{2CD80237-C63B-41D5-B80F-677280238B65}" dt="2020-04-30T16:27:12.337" v="25" actId="26606"/>
          <ac:spMkLst>
            <pc:docMk/>
            <pc:sldMk cId="1578296635" sldId="264"/>
            <ac:spMk id="387074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27:15.802" v="27" actId="962"/>
          <ac:picMkLst>
            <pc:docMk/>
            <pc:sldMk cId="1578296635" sldId="264"/>
            <ac:picMk id="2" creationId="{75A4C176-37B6-40B6-91FD-C84F3D888714}"/>
          </ac:picMkLst>
        </pc:picChg>
        <pc:picChg chg="del">
          <ac:chgData name="Horn, Veronique" userId="1bad49fb-5a10-43b3-b6d4-a88c2c37d64c" providerId="ADAL" clId="{2CD80237-C63B-41D5-B80F-677280238B65}" dt="2020-04-30T16:26:54.094" v="23" actId="478"/>
          <ac:picMkLst>
            <pc:docMk/>
            <pc:sldMk cId="1578296635" sldId="264"/>
            <ac:picMk id="3074" creationId="{00000000-0000-0000-0000-000000000000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27:49.520" v="32" actId="1592"/>
        <pc:sldMkLst>
          <pc:docMk/>
          <pc:sldMk cId="3687070707" sldId="267"/>
        </pc:sldMkLst>
        <pc:spChg chg="mod">
          <ac:chgData name="Horn, Veronique" userId="1bad49fb-5a10-43b3-b6d4-a88c2c37d64c" providerId="ADAL" clId="{2CD80237-C63B-41D5-B80F-677280238B65}" dt="2020-04-30T16:27:39.981" v="30" actId="26606"/>
          <ac:spMkLst>
            <pc:docMk/>
            <pc:sldMk cId="3687070707" sldId="267"/>
            <ac:spMk id="390146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27:44.100" v="31" actId="14100"/>
          <ac:picMkLst>
            <pc:docMk/>
            <pc:sldMk cId="3687070707" sldId="267"/>
            <ac:picMk id="2" creationId="{B0B46B56-2332-4CF3-8F26-9E1362F4C48D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40:00.905" v="187" actId="1076"/>
        <pc:sldMkLst>
          <pc:docMk/>
          <pc:sldMk cId="401996350" sldId="270"/>
        </pc:sldMkLst>
        <pc:spChg chg="mod">
          <ac:chgData name="Horn, Veronique" userId="1bad49fb-5a10-43b3-b6d4-a88c2c37d64c" providerId="ADAL" clId="{2CD80237-C63B-41D5-B80F-677280238B65}" dt="2020-04-30T16:28:10.969" v="34" actId="26606"/>
          <ac:spMkLst>
            <pc:docMk/>
            <pc:sldMk cId="401996350" sldId="270"/>
            <ac:spMk id="398338" creationId="{00000000-0000-0000-0000-000000000000}"/>
          </ac:spMkLst>
        </pc:spChg>
        <pc:picChg chg="add del mod">
          <ac:chgData name="Horn, Veronique" userId="1bad49fb-5a10-43b3-b6d4-a88c2c37d64c" providerId="ADAL" clId="{2CD80237-C63B-41D5-B80F-677280238B65}" dt="2020-05-11T10:39:51.696" v="184" actId="478"/>
          <ac:picMkLst>
            <pc:docMk/>
            <pc:sldMk cId="401996350" sldId="270"/>
            <ac:picMk id="2" creationId="{D9894FEE-ECBC-4D13-8691-B114F69C1D23}"/>
          </ac:picMkLst>
        </pc:picChg>
        <pc:picChg chg="add mod">
          <ac:chgData name="Horn, Veronique" userId="1bad49fb-5a10-43b3-b6d4-a88c2c37d64c" providerId="ADAL" clId="{2CD80237-C63B-41D5-B80F-677280238B65}" dt="2020-05-11T10:40:00.905" v="187" actId="1076"/>
          <ac:picMkLst>
            <pc:docMk/>
            <pc:sldMk cId="401996350" sldId="270"/>
            <ac:picMk id="3" creationId="{8E7BE8F0-E6E9-4831-B7EF-A5C07D44298F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28:51.256" v="43" actId="1592"/>
        <pc:sldMkLst>
          <pc:docMk/>
          <pc:sldMk cId="2403289051" sldId="271"/>
        </pc:sldMkLst>
        <pc:spChg chg="mod">
          <ac:chgData name="Horn, Veronique" userId="1bad49fb-5a10-43b3-b6d4-a88c2c37d64c" providerId="ADAL" clId="{2CD80237-C63B-41D5-B80F-677280238B65}" dt="2020-04-30T16:28:44.423" v="39" actId="26606"/>
          <ac:spMkLst>
            <pc:docMk/>
            <pc:sldMk cId="2403289051" sldId="271"/>
            <ac:spMk id="397314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28:48.312" v="41" actId="1076"/>
          <ac:picMkLst>
            <pc:docMk/>
            <pc:sldMk cId="2403289051" sldId="271"/>
            <ac:picMk id="2" creationId="{E384109C-8CE4-46D4-BB48-C0685294C5F6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40:10.717" v="189" actId="1076"/>
        <pc:sldMkLst>
          <pc:docMk/>
          <pc:sldMk cId="2869848265" sldId="272"/>
        </pc:sldMkLst>
        <pc:spChg chg="mod">
          <ac:chgData name="Horn, Veronique" userId="1bad49fb-5a10-43b3-b6d4-a88c2c37d64c" providerId="ADAL" clId="{2CD80237-C63B-41D5-B80F-677280238B65}" dt="2020-04-30T16:29:13.138" v="45" actId="26606"/>
          <ac:spMkLst>
            <pc:docMk/>
            <pc:sldMk cId="2869848265" sldId="272"/>
            <ac:spMk id="396290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40:10.717" v="189" actId="1076"/>
          <ac:picMkLst>
            <pc:docMk/>
            <pc:sldMk cId="2869848265" sldId="272"/>
            <ac:picMk id="2" creationId="{3C9310FA-0DF4-4836-AEDD-190B49FD3532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40:18.269" v="190" actId="1076"/>
        <pc:sldMkLst>
          <pc:docMk/>
          <pc:sldMk cId="70548431" sldId="275"/>
        </pc:sldMkLst>
        <pc:spChg chg="mod">
          <ac:chgData name="Horn, Veronique" userId="1bad49fb-5a10-43b3-b6d4-a88c2c37d64c" providerId="ADAL" clId="{2CD80237-C63B-41D5-B80F-677280238B65}" dt="2020-04-30T16:29:44.358" v="50" actId="26606"/>
          <ac:spMkLst>
            <pc:docMk/>
            <pc:sldMk cId="70548431" sldId="275"/>
            <ac:spMk id="401410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40:18.269" v="190" actId="1076"/>
          <ac:picMkLst>
            <pc:docMk/>
            <pc:sldMk cId="70548431" sldId="275"/>
            <ac:picMk id="2" creationId="{FA59B7C5-C495-4ACC-9A73-6F12E7ED92D0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41:15.979" v="196" actId="1076"/>
        <pc:sldMkLst>
          <pc:docMk/>
          <pc:sldMk cId="3748647613" sldId="278"/>
        </pc:sldMkLst>
        <pc:picChg chg="add del">
          <ac:chgData name="Horn, Veronique" userId="1bad49fb-5a10-43b3-b6d4-a88c2c37d64c" providerId="ADAL" clId="{2CD80237-C63B-41D5-B80F-677280238B65}" dt="2020-05-11T10:40:57.235" v="191" actId="478"/>
          <ac:picMkLst>
            <pc:docMk/>
            <pc:sldMk cId="3748647613" sldId="278"/>
            <ac:picMk id="2" creationId="{521ACB61-F582-4D7A-A479-1B8774C0B54D}"/>
          </ac:picMkLst>
        </pc:picChg>
        <pc:picChg chg="add mod">
          <ac:chgData name="Horn, Veronique" userId="1bad49fb-5a10-43b3-b6d4-a88c2c37d64c" providerId="ADAL" clId="{2CD80237-C63B-41D5-B80F-677280238B65}" dt="2020-05-11T10:41:15.979" v="196" actId="1076"/>
          <ac:picMkLst>
            <pc:docMk/>
            <pc:sldMk cId="3748647613" sldId="278"/>
            <ac:picMk id="3" creationId="{7BFB6F49-D554-4125-92C7-3FE88DB5D698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0:54.692" v="60" actId="1592"/>
        <pc:sldMkLst>
          <pc:docMk/>
          <pc:sldMk cId="2423783090" sldId="281"/>
        </pc:sldMkLst>
        <pc:spChg chg="mod">
          <ac:chgData name="Horn, Veronique" userId="1bad49fb-5a10-43b3-b6d4-a88c2c37d64c" providerId="ADAL" clId="{2CD80237-C63B-41D5-B80F-677280238B65}" dt="2020-04-30T16:30:41.009" v="56" actId="26606"/>
          <ac:spMkLst>
            <pc:docMk/>
            <pc:sldMk cId="2423783090" sldId="281"/>
            <ac:spMk id="410626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0:51.163" v="59" actId="1076"/>
          <ac:picMkLst>
            <pc:docMk/>
            <pc:sldMk cId="2423783090" sldId="281"/>
            <ac:picMk id="2" creationId="{809FE36B-EEF1-42B9-9974-6C141721ADEC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1:20.210" v="63" actId="1592"/>
        <pc:sldMkLst>
          <pc:docMk/>
          <pc:sldMk cId="2142155089" sldId="284"/>
        </pc:sldMkLst>
        <pc:picChg chg="add mod">
          <ac:chgData name="Horn, Veronique" userId="1bad49fb-5a10-43b3-b6d4-a88c2c37d64c" providerId="ADAL" clId="{2CD80237-C63B-41D5-B80F-677280238B65}" dt="2020-04-30T16:31:18.269" v="62" actId="1076"/>
          <ac:picMkLst>
            <pc:docMk/>
            <pc:sldMk cId="2142155089" sldId="284"/>
            <ac:picMk id="2" creationId="{C7CBB4CF-DCD4-43BE-BE35-9F08D937441E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47:15.639" v="207" actId="1076"/>
        <pc:sldMkLst>
          <pc:docMk/>
          <pc:sldMk cId="467353391" sldId="291"/>
        </pc:sldMkLst>
        <pc:picChg chg="add del mod">
          <ac:chgData name="Horn, Veronique" userId="1bad49fb-5a10-43b3-b6d4-a88c2c37d64c" providerId="ADAL" clId="{2CD80237-C63B-41D5-B80F-677280238B65}" dt="2020-05-11T10:46:46.565" v="204" actId="478"/>
          <ac:picMkLst>
            <pc:docMk/>
            <pc:sldMk cId="467353391" sldId="291"/>
            <ac:picMk id="2" creationId="{2A37FC8B-9726-40CF-93F8-B02B882DBD3A}"/>
          </ac:picMkLst>
        </pc:picChg>
        <pc:picChg chg="add mod">
          <ac:chgData name="Horn, Veronique" userId="1bad49fb-5a10-43b3-b6d4-a88c2c37d64c" providerId="ADAL" clId="{2CD80237-C63B-41D5-B80F-677280238B65}" dt="2020-05-11T10:47:15.639" v="207" actId="1076"/>
          <ac:picMkLst>
            <pc:docMk/>
            <pc:sldMk cId="467353391" sldId="291"/>
            <ac:picMk id="3" creationId="{43CAC5D6-6250-43FC-8F38-64F2F4459CFB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46:13.110" v="200" actId="1076"/>
        <pc:sldMkLst>
          <pc:docMk/>
          <pc:sldMk cId="1936958195" sldId="292"/>
        </pc:sldMkLst>
        <pc:picChg chg="add del mod">
          <ac:chgData name="Horn, Veronique" userId="1bad49fb-5a10-43b3-b6d4-a88c2c37d64c" providerId="ADAL" clId="{2CD80237-C63B-41D5-B80F-677280238B65}" dt="2020-05-11T10:46:03.232" v="197" actId="478"/>
          <ac:picMkLst>
            <pc:docMk/>
            <pc:sldMk cId="1936958195" sldId="292"/>
            <ac:picMk id="2" creationId="{2D060F9C-F849-4B17-ABDF-642C1B5E512D}"/>
          </ac:picMkLst>
        </pc:picChg>
        <pc:picChg chg="add del mod">
          <ac:chgData name="Horn, Veronique" userId="1bad49fb-5a10-43b3-b6d4-a88c2c37d64c" providerId="ADAL" clId="{2CD80237-C63B-41D5-B80F-677280238B65}" dt="2020-04-30T16:34:13.903" v="73" actId="478"/>
          <ac:picMkLst>
            <pc:docMk/>
            <pc:sldMk cId="1936958195" sldId="292"/>
            <ac:picMk id="3" creationId="{0A1AB081-F810-4851-B1A3-69E9A5FF8B66}"/>
          </ac:picMkLst>
        </pc:picChg>
        <pc:picChg chg="add mod">
          <ac:chgData name="Horn, Veronique" userId="1bad49fb-5a10-43b3-b6d4-a88c2c37d64c" providerId="ADAL" clId="{2CD80237-C63B-41D5-B80F-677280238B65}" dt="2020-05-11T10:46:13.110" v="200" actId="1076"/>
          <ac:picMkLst>
            <pc:docMk/>
            <pc:sldMk cId="1936958195" sldId="292"/>
            <ac:picMk id="3" creationId="{545C2759-EE83-4ABD-8A2E-32DF3D7073A7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4:58.786" v="80" actId="1592"/>
        <pc:sldMkLst>
          <pc:docMk/>
          <pc:sldMk cId="2620969738" sldId="295"/>
        </pc:sldMkLst>
        <pc:picChg chg="add mod">
          <ac:chgData name="Horn, Veronique" userId="1bad49fb-5a10-43b3-b6d4-a88c2c37d64c" providerId="ADAL" clId="{2CD80237-C63B-41D5-B80F-677280238B65}" dt="2020-04-30T16:34:55.460" v="79" actId="1076"/>
          <ac:picMkLst>
            <pc:docMk/>
            <pc:sldMk cId="2620969738" sldId="295"/>
            <ac:picMk id="2" creationId="{F49FA7A5-E28E-4DEC-8593-C43A1EF5AE8A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48:09.843" v="212" actId="1076"/>
        <pc:sldMkLst>
          <pc:docMk/>
          <pc:sldMk cId="308078824" sldId="296"/>
        </pc:sldMkLst>
        <pc:spChg chg="mod">
          <ac:chgData name="Horn, Veronique" userId="1bad49fb-5a10-43b3-b6d4-a88c2c37d64c" providerId="ADAL" clId="{2CD80237-C63B-41D5-B80F-677280238B65}" dt="2020-04-30T16:35:19.728" v="83" actId="26606"/>
          <ac:spMkLst>
            <pc:docMk/>
            <pc:sldMk cId="308078824" sldId="296"/>
            <ac:spMk id="427010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48:09.843" v="212" actId="1076"/>
          <ac:picMkLst>
            <pc:docMk/>
            <pc:sldMk cId="308078824" sldId="296"/>
            <ac:picMk id="2" creationId="{790ADEAE-EC28-465A-84B4-24F8CF6EB60D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6:30.627" v="93" actId="1592"/>
        <pc:sldMkLst>
          <pc:docMk/>
          <pc:sldMk cId="2821103705" sldId="297"/>
        </pc:sldMkLst>
        <pc:spChg chg="mod">
          <ac:chgData name="Horn, Veronique" userId="1bad49fb-5a10-43b3-b6d4-a88c2c37d64c" providerId="ADAL" clId="{2CD80237-C63B-41D5-B80F-677280238B65}" dt="2020-04-30T16:36:14.007" v="88" actId="26606"/>
          <ac:spMkLst>
            <pc:docMk/>
            <pc:sldMk cId="2821103705" sldId="297"/>
            <ac:spMk id="428034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6:27.735" v="92" actId="1076"/>
          <ac:picMkLst>
            <pc:docMk/>
            <pc:sldMk cId="2821103705" sldId="297"/>
            <ac:picMk id="2" creationId="{87A79ED5-43EF-4B6C-9235-EA551F31EC13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6:59.288" v="97" actId="27614"/>
        <pc:sldMkLst>
          <pc:docMk/>
          <pc:sldMk cId="1456240996" sldId="298"/>
        </pc:sldMkLst>
        <pc:spChg chg="mod">
          <ac:chgData name="Horn, Veronique" userId="1bad49fb-5a10-43b3-b6d4-a88c2c37d64c" providerId="ADAL" clId="{2CD80237-C63B-41D5-B80F-677280238B65}" dt="2020-04-30T16:36:56.053" v="95" actId="26606"/>
          <ac:spMkLst>
            <pc:docMk/>
            <pc:sldMk cId="1456240996" sldId="298"/>
            <ac:spMk id="429058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6:59.288" v="97" actId="27614"/>
          <ac:picMkLst>
            <pc:docMk/>
            <pc:sldMk cId="1456240996" sldId="298"/>
            <ac:picMk id="2" creationId="{066A1832-B45A-4B2E-8EED-1EB96A640CD1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7:57.364" v="105" actId="1592"/>
        <pc:sldMkLst>
          <pc:docMk/>
          <pc:sldMk cId="3662351612" sldId="299"/>
        </pc:sldMkLst>
        <pc:spChg chg="mod">
          <ac:chgData name="Horn, Veronique" userId="1bad49fb-5a10-43b3-b6d4-a88c2c37d64c" providerId="ADAL" clId="{2CD80237-C63B-41D5-B80F-677280238B65}" dt="2020-04-30T16:37:15.861" v="99" actId="26606"/>
          <ac:spMkLst>
            <pc:docMk/>
            <pc:sldMk cId="3662351612" sldId="299"/>
            <ac:spMk id="433154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7:19.330" v="100" actId="27614"/>
          <ac:picMkLst>
            <pc:docMk/>
            <pc:sldMk cId="3662351612" sldId="299"/>
            <ac:picMk id="2" creationId="{CC39BD0C-FE67-4DBF-BDD4-866630D36E15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7:52.743" v="104" actId="27614"/>
        <pc:sldMkLst>
          <pc:docMk/>
          <pc:sldMk cId="3635757584" sldId="304"/>
        </pc:sldMkLst>
        <pc:spChg chg="mod">
          <ac:chgData name="Horn, Veronique" userId="1bad49fb-5a10-43b3-b6d4-a88c2c37d64c" providerId="ADAL" clId="{2CD80237-C63B-41D5-B80F-677280238B65}" dt="2020-04-30T16:37:45.010" v="102" actId="26606"/>
          <ac:spMkLst>
            <pc:docMk/>
            <pc:sldMk cId="3635757584" sldId="304"/>
            <ac:spMk id="438274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7:52.743" v="104" actId="27614"/>
          <ac:picMkLst>
            <pc:docMk/>
            <pc:sldMk cId="3635757584" sldId="304"/>
            <ac:picMk id="2" creationId="{822943C1-0ED9-41BF-A797-5118C3E9A6E2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8:21.657" v="109" actId="27614"/>
        <pc:sldMkLst>
          <pc:docMk/>
          <pc:sldMk cId="2972912966" sldId="305"/>
        </pc:sldMkLst>
        <pc:spChg chg="mod">
          <ac:chgData name="Horn, Veronique" userId="1bad49fb-5a10-43b3-b6d4-a88c2c37d64c" providerId="ADAL" clId="{2CD80237-C63B-41D5-B80F-677280238B65}" dt="2020-04-30T16:38:17.914" v="107" actId="26606"/>
          <ac:spMkLst>
            <pc:docMk/>
            <pc:sldMk cId="2972912966" sldId="305"/>
            <ac:spMk id="439298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8:21.657" v="109" actId="27614"/>
          <ac:picMkLst>
            <pc:docMk/>
            <pc:sldMk cId="2972912966" sldId="305"/>
            <ac:picMk id="2" creationId="{2EAF461F-F2EF-420D-9C0D-E1F3E787A76C}"/>
          </ac:picMkLst>
        </pc:picChg>
      </pc:sldChg>
      <pc:sldChg chg="addSp delSp modSp">
        <pc:chgData name="Horn, Veronique" userId="1bad49fb-5a10-43b3-b6d4-a88c2c37d64c" providerId="ADAL" clId="{2CD80237-C63B-41D5-B80F-677280238B65}" dt="2020-04-30T16:39:01.070" v="126" actId="26606"/>
        <pc:sldMkLst>
          <pc:docMk/>
          <pc:sldMk cId="3636584300" sldId="307"/>
        </pc:sldMkLst>
        <pc:spChg chg="add del mod">
          <ac:chgData name="Horn, Veronique" userId="1bad49fb-5a10-43b3-b6d4-a88c2c37d64c" providerId="ADAL" clId="{2CD80237-C63B-41D5-B80F-677280238B65}" dt="2020-04-30T16:38:43.646" v="124" actId="478"/>
          <ac:spMkLst>
            <pc:docMk/>
            <pc:sldMk cId="3636584300" sldId="307"/>
            <ac:spMk id="2" creationId="{AAF027C8-B392-48D0-8676-7DA615E508BE}"/>
          </ac:spMkLst>
        </pc:spChg>
        <pc:spChg chg="add del mod">
          <ac:chgData name="Horn, Veronique" userId="1bad49fb-5a10-43b3-b6d4-a88c2c37d64c" providerId="ADAL" clId="{2CD80237-C63B-41D5-B80F-677280238B65}" dt="2020-04-30T16:38:41.686" v="123" actId="478"/>
          <ac:spMkLst>
            <pc:docMk/>
            <pc:sldMk cId="3636584300" sldId="307"/>
            <ac:spMk id="4" creationId="{C90E544D-6C77-4631-91D1-0CA471E0F7E3}"/>
          </ac:spMkLst>
        </pc:spChg>
        <pc:spChg chg="del mod">
          <ac:chgData name="Horn, Veronique" userId="1bad49fb-5a10-43b3-b6d4-a88c2c37d64c" providerId="ADAL" clId="{2CD80237-C63B-41D5-B80F-677280238B65}" dt="2020-04-30T16:38:40.451" v="122" actId="478"/>
          <ac:spMkLst>
            <pc:docMk/>
            <pc:sldMk cId="3636584300" sldId="307"/>
            <ac:spMk id="445442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9:01.070" v="126" actId="26606"/>
          <ac:picMkLst>
            <pc:docMk/>
            <pc:sldMk cId="3636584300" sldId="307"/>
            <ac:picMk id="5" creationId="{84EE495C-B37C-4C02-8C1D-1C9C20A2911C}"/>
          </ac:picMkLst>
        </pc:picChg>
        <pc:picChg chg="del">
          <ac:chgData name="Horn, Veronique" userId="1bad49fb-5a10-43b3-b6d4-a88c2c37d64c" providerId="ADAL" clId="{2CD80237-C63B-41D5-B80F-677280238B65}" dt="2020-04-30T16:38:35.101" v="110" actId="478"/>
          <ac:picMkLst>
            <pc:docMk/>
            <pc:sldMk cId="3636584300" sldId="307"/>
            <ac:picMk id="445447" creationId="{00000000-0000-0000-0000-000000000000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39:35.036" v="130" actId="27614"/>
        <pc:sldMkLst>
          <pc:docMk/>
          <pc:sldMk cId="550943091" sldId="308"/>
        </pc:sldMkLst>
        <pc:spChg chg="mod">
          <ac:chgData name="Horn, Veronique" userId="1bad49fb-5a10-43b3-b6d4-a88c2c37d64c" providerId="ADAL" clId="{2CD80237-C63B-41D5-B80F-677280238B65}" dt="2020-04-30T16:39:31.456" v="128" actId="26606"/>
          <ac:spMkLst>
            <pc:docMk/>
            <pc:sldMk cId="550943091" sldId="308"/>
            <ac:spMk id="444418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4-30T16:39:35.036" v="130" actId="27614"/>
          <ac:picMkLst>
            <pc:docMk/>
            <pc:sldMk cId="550943091" sldId="308"/>
            <ac:picMk id="2" creationId="{69A0BB91-370D-4AA3-BDA0-9A4F9EFEE327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48:37.896" v="214" actId="1076"/>
        <pc:sldMkLst>
          <pc:docMk/>
          <pc:sldMk cId="530608110" sldId="309"/>
        </pc:sldMkLst>
        <pc:spChg chg="mod">
          <ac:chgData name="Horn, Veronique" userId="1bad49fb-5a10-43b3-b6d4-a88c2c37d64c" providerId="ADAL" clId="{2CD80237-C63B-41D5-B80F-677280238B65}" dt="2020-04-30T16:40:03.338" v="132" actId="26606"/>
          <ac:spMkLst>
            <pc:docMk/>
            <pc:sldMk cId="530608110" sldId="309"/>
            <ac:spMk id="441346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48:37.896" v="214" actId="1076"/>
          <ac:picMkLst>
            <pc:docMk/>
            <pc:sldMk cId="530608110" sldId="309"/>
            <ac:picMk id="2" creationId="{A379C88D-B8F8-4E4D-9189-A73835D85134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41:31.157" v="142" actId="1592"/>
        <pc:sldMkLst>
          <pc:docMk/>
          <pc:sldMk cId="1899515803" sldId="310"/>
        </pc:sldMkLst>
        <pc:picChg chg="add mod">
          <ac:chgData name="Horn, Veronique" userId="1bad49fb-5a10-43b3-b6d4-a88c2c37d64c" providerId="ADAL" clId="{2CD80237-C63B-41D5-B80F-677280238B65}" dt="2020-04-30T16:41:29.209" v="141" actId="1076"/>
          <ac:picMkLst>
            <pc:docMk/>
            <pc:sldMk cId="1899515803" sldId="310"/>
            <ac:picMk id="2" creationId="{CBA47A71-AC00-47C9-99FE-2BB25393CE00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42:53.449" v="148" actId="1076"/>
        <pc:sldMkLst>
          <pc:docMk/>
          <pc:sldMk cId="2651198177" sldId="311"/>
        </pc:sldMkLst>
        <pc:picChg chg="add mod">
          <ac:chgData name="Horn, Veronique" userId="1bad49fb-5a10-43b3-b6d4-a88c2c37d64c" providerId="ADAL" clId="{2CD80237-C63B-41D5-B80F-677280238B65}" dt="2020-04-30T16:42:53.449" v="148" actId="1076"/>
          <ac:picMkLst>
            <pc:docMk/>
            <pc:sldMk cId="2651198177" sldId="311"/>
            <ac:picMk id="2" creationId="{0069474C-79FE-4799-AAC3-48B547E86A9F}"/>
          </ac:picMkLst>
        </pc:picChg>
      </pc:sldChg>
      <pc:sldChg chg="addSp modSp delCm">
        <pc:chgData name="Horn, Veronique" userId="1bad49fb-5a10-43b3-b6d4-a88c2c37d64c" providerId="ADAL" clId="{2CD80237-C63B-41D5-B80F-677280238B65}" dt="2020-04-30T16:43:53.051" v="158" actId="1592"/>
        <pc:sldMkLst>
          <pc:docMk/>
          <pc:sldMk cId="2782901015" sldId="313"/>
        </pc:sldMkLst>
        <pc:picChg chg="add mod">
          <ac:chgData name="Horn, Veronique" userId="1bad49fb-5a10-43b3-b6d4-a88c2c37d64c" providerId="ADAL" clId="{2CD80237-C63B-41D5-B80F-677280238B65}" dt="2020-04-30T16:43:35.701" v="153" actId="14100"/>
          <ac:picMkLst>
            <pc:docMk/>
            <pc:sldMk cId="2782901015" sldId="313"/>
            <ac:picMk id="2" creationId="{578B8AE0-E514-4783-91CC-BD471A84FB9F}"/>
          </ac:picMkLst>
        </pc:picChg>
        <pc:picChg chg="add mod">
          <ac:chgData name="Horn, Veronique" userId="1bad49fb-5a10-43b3-b6d4-a88c2c37d64c" providerId="ADAL" clId="{2CD80237-C63B-41D5-B80F-677280238B65}" dt="2020-04-30T16:43:49.503" v="157" actId="14100"/>
          <ac:picMkLst>
            <pc:docMk/>
            <pc:sldMk cId="2782901015" sldId="313"/>
            <ac:picMk id="3" creationId="{59B80232-8161-49A5-9787-43784654690E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48:55.425" v="216" actId="1076"/>
        <pc:sldMkLst>
          <pc:docMk/>
          <pc:sldMk cId="1029625015" sldId="314"/>
        </pc:sldMkLst>
        <pc:spChg chg="mod">
          <ac:chgData name="Horn, Veronique" userId="1bad49fb-5a10-43b3-b6d4-a88c2c37d64c" providerId="ADAL" clId="{2CD80237-C63B-41D5-B80F-677280238B65}" dt="2020-04-30T16:44:16.211" v="160" actId="26606"/>
          <ac:spMkLst>
            <pc:docMk/>
            <pc:sldMk cId="1029625015" sldId="314"/>
            <ac:spMk id="454658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48:55.425" v="216" actId="1076"/>
          <ac:picMkLst>
            <pc:docMk/>
            <pc:sldMk cId="1029625015" sldId="314"/>
            <ac:picMk id="2" creationId="{92B5BAE9-7E47-4BB9-A677-B3B4547CA944}"/>
          </ac:picMkLst>
        </pc:picChg>
      </pc:sldChg>
      <pc:sldChg chg="addSp delCm">
        <pc:chgData name="Horn, Veronique" userId="1bad49fb-5a10-43b3-b6d4-a88c2c37d64c" providerId="ADAL" clId="{2CD80237-C63B-41D5-B80F-677280238B65}" dt="2020-04-30T16:44:48.092" v="164" actId="1592"/>
        <pc:sldMkLst>
          <pc:docMk/>
          <pc:sldMk cId="2176295382" sldId="315"/>
        </pc:sldMkLst>
        <pc:picChg chg="add">
          <ac:chgData name="Horn, Veronique" userId="1bad49fb-5a10-43b3-b6d4-a88c2c37d64c" providerId="ADAL" clId="{2CD80237-C63B-41D5-B80F-677280238B65}" dt="2020-04-30T16:44:44.985" v="163"/>
          <ac:picMkLst>
            <pc:docMk/>
            <pc:sldMk cId="2176295382" sldId="315"/>
            <ac:picMk id="2" creationId="{7FC5F682-D497-4146-9BC5-EF466AD2F44A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49:32.066" v="218"/>
        <pc:sldMkLst>
          <pc:docMk/>
          <pc:sldMk cId="1953962076" sldId="316"/>
        </pc:sldMkLst>
        <pc:picChg chg="add del mod">
          <ac:chgData name="Horn, Veronique" userId="1bad49fb-5a10-43b3-b6d4-a88c2c37d64c" providerId="ADAL" clId="{2CD80237-C63B-41D5-B80F-677280238B65}" dt="2020-05-11T10:49:30.762" v="217" actId="478"/>
          <ac:picMkLst>
            <pc:docMk/>
            <pc:sldMk cId="1953962076" sldId="316"/>
            <ac:picMk id="2" creationId="{01B39D08-20C0-4A87-ACBC-41022AF0245C}"/>
          </ac:picMkLst>
        </pc:picChg>
        <pc:picChg chg="add">
          <ac:chgData name="Horn, Veronique" userId="1bad49fb-5a10-43b3-b6d4-a88c2c37d64c" providerId="ADAL" clId="{2CD80237-C63B-41D5-B80F-677280238B65}" dt="2020-05-11T10:49:32.066" v="218"/>
          <ac:picMkLst>
            <pc:docMk/>
            <pc:sldMk cId="1953962076" sldId="316"/>
            <ac:picMk id="3" creationId="{75C2B3A2-1560-420A-A863-848275F1BFE5}"/>
          </ac:picMkLst>
        </pc:picChg>
      </pc:sldChg>
      <pc:sldChg chg="addSp modSp">
        <pc:chgData name="Horn, Veronique" userId="1bad49fb-5a10-43b3-b6d4-a88c2c37d64c" providerId="ADAL" clId="{2CD80237-C63B-41D5-B80F-677280238B65}" dt="2020-04-30T14:14:41.431" v="14" actId="207"/>
        <pc:sldMkLst>
          <pc:docMk/>
          <pc:sldMk cId="3649660726" sldId="321"/>
        </pc:sldMkLst>
        <pc:spChg chg="mod">
          <ac:chgData name="Horn, Veronique" userId="1bad49fb-5a10-43b3-b6d4-a88c2c37d64c" providerId="ADAL" clId="{2CD80237-C63B-41D5-B80F-677280238B65}" dt="2020-04-30T14:13:48.707" v="8" actId="121"/>
          <ac:spMkLst>
            <pc:docMk/>
            <pc:sldMk cId="3649660726" sldId="321"/>
            <ac:spMk id="2" creationId="{00000000-0000-0000-0000-000000000000}"/>
          </ac:spMkLst>
        </pc:spChg>
        <pc:spChg chg="mod">
          <ac:chgData name="Horn, Veronique" userId="1bad49fb-5a10-43b3-b6d4-a88c2c37d64c" providerId="ADAL" clId="{2CD80237-C63B-41D5-B80F-677280238B65}" dt="2020-04-30T14:14:22.382" v="12" actId="20577"/>
          <ac:spMkLst>
            <pc:docMk/>
            <pc:sldMk cId="3649660726" sldId="321"/>
            <ac:spMk id="3" creationId="{00000000-0000-0000-0000-000000000000}"/>
          </ac:spMkLst>
        </pc:spChg>
        <pc:spChg chg="mod">
          <ac:chgData name="Horn, Veronique" userId="1bad49fb-5a10-43b3-b6d4-a88c2c37d64c" providerId="ADAL" clId="{2CD80237-C63B-41D5-B80F-677280238B65}" dt="2020-04-30T14:14:41.431" v="14" actId="207"/>
          <ac:spMkLst>
            <pc:docMk/>
            <pc:sldMk cId="3649660726" sldId="321"/>
            <ac:spMk id="4" creationId="{00000000-0000-0000-0000-000000000000}"/>
          </ac:spMkLst>
        </pc:spChg>
        <pc:picChg chg="add">
          <ac:chgData name="Horn, Veronique" userId="1bad49fb-5a10-43b3-b6d4-a88c2c37d64c" providerId="ADAL" clId="{2CD80237-C63B-41D5-B80F-677280238B65}" dt="2020-04-30T14:13:19.273" v="3"/>
          <ac:picMkLst>
            <pc:docMk/>
            <pc:sldMk cId="3649660726" sldId="321"/>
            <ac:picMk id="5" creationId="{BFF1748D-8F75-4A9B-99A9-2FDC73C834E5}"/>
          </ac:picMkLst>
        </pc:picChg>
      </pc:sldChg>
      <pc:sldChg chg="addSp delSp modSp mod delCm">
        <pc:chgData name="Horn, Veronique" userId="1bad49fb-5a10-43b3-b6d4-a88c2c37d64c" providerId="ADAL" clId="{2CD80237-C63B-41D5-B80F-677280238B65}" dt="2020-05-11T10:50:23.537" v="224" actId="1076"/>
        <pc:sldMkLst>
          <pc:docMk/>
          <pc:sldMk cId="777076650" sldId="329"/>
        </pc:sldMkLst>
        <pc:picChg chg="add del mod">
          <ac:chgData name="Horn, Veronique" userId="1bad49fb-5a10-43b3-b6d4-a88c2c37d64c" providerId="ADAL" clId="{2CD80237-C63B-41D5-B80F-677280238B65}" dt="2020-05-11T10:50:08.700" v="219" actId="478"/>
          <ac:picMkLst>
            <pc:docMk/>
            <pc:sldMk cId="777076650" sldId="329"/>
            <ac:picMk id="3" creationId="{EB92C1C2-8AB3-4162-B28D-A3FE84F76CC8}"/>
          </ac:picMkLst>
        </pc:picChg>
        <pc:picChg chg="add mod">
          <ac:chgData name="Horn, Veronique" userId="1bad49fb-5a10-43b3-b6d4-a88c2c37d64c" providerId="ADAL" clId="{2CD80237-C63B-41D5-B80F-677280238B65}" dt="2020-05-11T10:50:23.537" v="224" actId="1076"/>
          <ac:picMkLst>
            <pc:docMk/>
            <pc:sldMk cId="777076650" sldId="329"/>
            <ac:picMk id="4" creationId="{87F9E42E-B7D1-40C2-B10F-966524FAE5BC}"/>
          </ac:picMkLst>
        </pc:picChg>
      </pc:sldChg>
      <pc:sldChg chg="addSp delCm">
        <pc:chgData name="Horn, Veronique" userId="1bad49fb-5a10-43b3-b6d4-a88c2c37d64c" providerId="ADAL" clId="{2CD80237-C63B-41D5-B80F-677280238B65}" dt="2020-04-30T16:46:30.230" v="175" actId="1592"/>
        <pc:sldMkLst>
          <pc:docMk/>
          <pc:sldMk cId="777076650" sldId="330"/>
        </pc:sldMkLst>
        <pc:picChg chg="add">
          <ac:chgData name="Horn, Veronique" userId="1bad49fb-5a10-43b3-b6d4-a88c2c37d64c" providerId="ADAL" clId="{2CD80237-C63B-41D5-B80F-677280238B65}" dt="2020-04-30T16:46:24.737" v="174"/>
          <ac:picMkLst>
            <pc:docMk/>
            <pc:sldMk cId="777076650" sldId="330"/>
            <ac:picMk id="3" creationId="{B4A85758-29C4-47F0-94F8-7EF24082F655}"/>
          </ac:picMkLst>
        </pc:picChg>
      </pc:sldChg>
      <pc:sldChg chg="addSp modSp mod delCm">
        <pc:chgData name="Horn, Veronique" userId="1bad49fb-5a10-43b3-b6d4-a88c2c37d64c" providerId="ADAL" clId="{2CD80237-C63B-41D5-B80F-677280238B65}" dt="2020-05-11T10:50:40.007" v="226" actId="1076"/>
        <pc:sldMkLst>
          <pc:docMk/>
          <pc:sldMk cId="266538902" sldId="339"/>
        </pc:sldMkLst>
        <pc:spChg chg="mod">
          <ac:chgData name="Horn, Veronique" userId="1bad49fb-5a10-43b3-b6d4-a88c2c37d64c" providerId="ADAL" clId="{2CD80237-C63B-41D5-B80F-677280238B65}" dt="2020-04-30T16:47:02.417" v="177" actId="26606"/>
          <ac:spMkLst>
            <pc:docMk/>
            <pc:sldMk cId="266538902" sldId="339"/>
            <ac:spMk id="2" creationId="{00000000-0000-0000-0000-000000000000}"/>
          </ac:spMkLst>
        </pc:spChg>
        <pc:picChg chg="add mod">
          <ac:chgData name="Horn, Veronique" userId="1bad49fb-5a10-43b3-b6d4-a88c2c37d64c" providerId="ADAL" clId="{2CD80237-C63B-41D5-B80F-677280238B65}" dt="2020-05-11T10:50:40.007" v="226" actId="1076"/>
          <ac:picMkLst>
            <pc:docMk/>
            <pc:sldMk cId="266538902" sldId="339"/>
            <ac:picMk id="3" creationId="{FD88CB12-2F9A-4F47-81EC-3A47D1CB83C9}"/>
          </ac:picMkLst>
        </pc:picChg>
      </pc:sldChg>
      <pc:sldChg chg="addSp delSp modSp new mod">
        <pc:chgData name="Horn, Veronique" userId="1bad49fb-5a10-43b3-b6d4-a88c2c37d64c" providerId="ADAL" clId="{2CD80237-C63B-41D5-B80F-677280238B65}" dt="2020-05-11T10:47:50.666" v="210" actId="1076"/>
        <pc:sldMkLst>
          <pc:docMk/>
          <pc:sldMk cId="1248681309" sldId="340"/>
        </pc:sldMkLst>
        <pc:spChg chg="mod">
          <ac:chgData name="Horn, Veronique" userId="1bad49fb-5a10-43b3-b6d4-a88c2c37d64c" providerId="ADAL" clId="{2CD80237-C63B-41D5-B80F-677280238B65}" dt="2020-05-11T10:46:42.322" v="203"/>
          <ac:spMkLst>
            <pc:docMk/>
            <pc:sldMk cId="1248681309" sldId="340"/>
            <ac:spMk id="2" creationId="{FF32765F-C23D-46E1-BF76-0F4B75449652}"/>
          </ac:spMkLst>
        </pc:spChg>
        <pc:spChg chg="del">
          <ac:chgData name="Horn, Veronique" userId="1bad49fb-5a10-43b3-b6d4-a88c2c37d64c" providerId="ADAL" clId="{2CD80237-C63B-41D5-B80F-677280238B65}" dt="2020-05-11T10:46:30.086" v="202" actId="478"/>
          <ac:spMkLst>
            <pc:docMk/>
            <pc:sldMk cId="1248681309" sldId="340"/>
            <ac:spMk id="3" creationId="{037ECF9F-F196-450D-9216-779CAE301EBE}"/>
          </ac:spMkLst>
        </pc:spChg>
        <pc:picChg chg="add mod">
          <ac:chgData name="Horn, Veronique" userId="1bad49fb-5a10-43b3-b6d4-a88c2c37d64c" providerId="ADAL" clId="{2CD80237-C63B-41D5-B80F-677280238B65}" dt="2020-05-11T10:47:50.666" v="210" actId="1076"/>
          <ac:picMkLst>
            <pc:docMk/>
            <pc:sldMk cId="1248681309" sldId="340"/>
            <ac:picMk id="4" creationId="{97D189DF-633F-4D3A-93D0-59AA880BADB2}"/>
          </ac:picMkLst>
        </pc:picChg>
      </pc:sldChg>
      <pc:sldMasterChg chg="addSp delSp modSp">
        <pc:chgData name="Horn, Veronique" userId="1bad49fb-5a10-43b3-b6d4-a88c2c37d64c" providerId="ADAL" clId="{2CD80237-C63B-41D5-B80F-677280238B65}" dt="2020-04-30T13:53:28.661" v="2"/>
        <pc:sldMasterMkLst>
          <pc:docMk/>
          <pc:sldMasterMk cId="0" sldId="2147483648"/>
        </pc:sldMasterMkLst>
        <pc:spChg chg="mod">
          <ac:chgData name="Horn, Veronique" userId="1bad49fb-5a10-43b3-b6d4-a88c2c37d64c" providerId="ADAL" clId="{2CD80237-C63B-41D5-B80F-677280238B65}" dt="2020-04-30T13:19:54.545" v="0"/>
          <ac:spMkLst>
            <pc:docMk/>
            <pc:sldMasterMk cId="0" sldId="2147483648"/>
            <ac:spMk id="7" creationId="{00000000-0000-0000-0000-000000000000}"/>
          </ac:spMkLst>
        </pc:spChg>
        <pc:picChg chg="add">
          <ac:chgData name="Horn, Veronique" userId="1bad49fb-5a10-43b3-b6d4-a88c2c37d64c" providerId="ADAL" clId="{2CD80237-C63B-41D5-B80F-677280238B65}" dt="2020-04-30T13:53:28.661" v="2"/>
          <ac:picMkLst>
            <pc:docMk/>
            <pc:sldMasterMk cId="0" sldId="2147483648"/>
            <ac:picMk id="6" creationId="{2F078184-1791-4689-B68C-0AA4FDCEFD24}"/>
          </ac:picMkLst>
        </pc:picChg>
        <pc:picChg chg="del">
          <ac:chgData name="Horn, Veronique" userId="1bad49fb-5a10-43b3-b6d4-a88c2c37d64c" providerId="ADAL" clId="{2CD80237-C63B-41D5-B80F-677280238B65}" dt="2020-04-30T13:53:26.976" v="1" actId="478"/>
          <ac:picMkLst>
            <pc:docMk/>
            <pc:sldMasterMk cId="0" sldId="2147483648"/>
            <ac:picMk id="9" creationId="{00000000-0000-0000-0000-000000000000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5C293-3C6C-4D24-BF10-F6BB2D4A9FD9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E0D21-1095-48AF-8C4E-3E47E39A4A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55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89709-F476-4A58-BE17-876A3D5C8A4D}" type="slidenum">
              <a:rPr lang="en-US"/>
              <a:pPr/>
              <a:t>2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130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9042A-772B-4E1A-AE6A-A4B4F88251E7}" type="slidenum">
              <a:rPr lang="en-US"/>
              <a:pPr/>
              <a:t>11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4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C0C7FA-F454-4157-8BBF-E67498BE4B49}" type="slidenum">
              <a:rPr lang="en-US"/>
              <a:pPr/>
              <a:t>12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225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74E26D-656B-4532-BF28-DC9254AE7627}" type="slidenum">
              <a:rPr lang="en-US"/>
              <a:pPr/>
              <a:t>13</a:t>
            </a:fld>
            <a:endParaRPr lang="en-U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F74C3-CF75-4F3C-A95B-2DC7ACC180E1}" type="slidenum">
              <a:rPr lang="en-US"/>
              <a:pPr/>
              <a:t>14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40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B36711-EAF6-4D88-A370-371D06EF57C0}" type="slidenum">
              <a:rPr lang="en-US"/>
              <a:pPr/>
              <a:t>15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2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3C8F49-2265-4B2A-9F36-C3303EC4AB5F}" type="slidenum">
              <a:rPr lang="en-US"/>
              <a:pPr/>
              <a:t>16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49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CDD120-A9A3-4E7E-AF36-C9BD99C235A5}" type="slidenum">
              <a:rPr lang="en-US"/>
              <a:pPr/>
              <a:t>17</a:t>
            </a:fld>
            <a:endParaRPr 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400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16C5E-2B67-4FE5-90D8-C8866B0C2819}" type="slidenum">
              <a:rPr lang="en-US"/>
              <a:pPr/>
              <a:t>18</a:t>
            </a:fld>
            <a:endParaRPr lang="en-US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27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FFEE68-197C-43A9-A45A-D21B5CC6876C}" type="slidenum">
              <a:rPr lang="en-US"/>
              <a:pPr/>
              <a:t>19</a:t>
            </a:fld>
            <a:endParaRPr lang="en-US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29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DC193C-72E2-4D7C-AB3D-4D2EC8D16A1B}" type="slidenum">
              <a:rPr lang="en-US"/>
              <a:pPr/>
              <a:t>20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620008-EE5D-42B6-A4EA-0C7B4D1B51F0}" type="slidenum">
              <a:rPr lang="en-US"/>
              <a:pPr/>
              <a:t>3</a:t>
            </a:fld>
            <a:endParaRPr lang="en-US"/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20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10BD8-8D09-45AE-A42D-68EDF55ED30A}" type="slidenum">
              <a:rPr lang="en-US"/>
              <a:pPr/>
              <a:t>21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88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0DC34-E5AA-4F15-9A2B-1766CA1D155F}" type="slidenum">
              <a:rPr lang="en-US"/>
              <a:pPr/>
              <a:t>22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665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72357-4A8B-460D-B583-9230907F7292}" type="slidenum">
              <a:rPr lang="en-US"/>
              <a:pPr/>
              <a:t>23</a:t>
            </a:fld>
            <a:endParaRPr lang="en-US"/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331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3E9CF-6476-4411-8530-F37040D1F149}" type="slidenum">
              <a:rPr lang="en-US"/>
              <a:pPr/>
              <a:t>24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1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9076D-C817-496C-89C1-1A74183BD202}" type="slidenum">
              <a:rPr lang="en-US"/>
              <a:pPr/>
              <a:t>25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340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06DBC9-0EB0-49A6-BEDE-B13B5A8898E5}" type="slidenum">
              <a:rPr lang="en-US"/>
              <a:pPr/>
              <a:t>26</a:t>
            </a:fld>
            <a:endParaRPr lang="en-US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40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8B366-6571-45CF-AE9C-03697718A72A}" type="slidenum">
              <a:rPr lang="en-US"/>
              <a:pPr/>
              <a:t>27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647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9D015-02A6-4961-9196-C692A7AC2E9F}" type="slidenum">
              <a:rPr lang="en-US"/>
              <a:pPr/>
              <a:t>28</a:t>
            </a:fld>
            <a:endParaRPr lang="en-US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33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81834-6A92-4435-A9F2-633F8D7CCF12}" type="slidenum">
              <a:rPr lang="en-US"/>
              <a:pPr/>
              <a:t>29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1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A8BE4-4C17-4FFF-B6CB-F39081C6CC80}" type="slidenum">
              <a:rPr lang="en-US"/>
              <a:pPr/>
              <a:t>30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7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5D8B1-2FAA-4A99-A06F-3D6F1C9C3757}" type="slidenum">
              <a:rPr lang="en-US"/>
              <a:pPr/>
              <a:t>4</a:t>
            </a:fld>
            <a:endParaRPr lang="en-US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45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CDACDB-82CA-4F5C-9C5F-CB3665F90312}" type="slidenum">
              <a:rPr lang="en-US"/>
              <a:pPr/>
              <a:t>31</a:t>
            </a:fld>
            <a:endParaRPr lang="en-US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80E54-6C7E-405A-BE2C-7CAEE845AAED}" type="slidenum">
              <a:rPr lang="en-US"/>
              <a:pPr/>
              <a:t>32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6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124670-08A2-4630-B8D6-2CF9C87D34F8}" type="slidenum">
              <a:rPr lang="en-US"/>
              <a:pPr/>
              <a:t>33</a:t>
            </a:fld>
            <a:endParaRPr lang="en-US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24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C1CE4-6E7A-4EF9-A427-87646B812FC5}" type="slidenum">
              <a:rPr lang="en-US"/>
              <a:pPr/>
              <a:t>34</a:t>
            </a:fld>
            <a:endParaRPr lang="en-U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20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F701B-389A-4280-A7D0-C38580291FEC}" type="slidenum">
              <a:rPr lang="en-US"/>
              <a:pPr/>
              <a:t>35</a:t>
            </a:fld>
            <a:endParaRPr lang="en-US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34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AD890-92ED-40BE-9530-C02368F68F3B}" type="slidenum">
              <a:rPr lang="en-US"/>
              <a:pPr/>
              <a:t>36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25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4C5B4A-E089-48FC-B6C0-CB8336470857}" type="slidenum">
              <a:rPr lang="en-US"/>
              <a:pPr/>
              <a:t>38</a:t>
            </a:fld>
            <a:endParaRPr lang="en-US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237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44559-5944-4B6F-8C50-44A2EF7093ED}" type="slidenum">
              <a:rPr lang="en-US"/>
              <a:pPr/>
              <a:t>39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462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1A7103-B06C-4537-8FD0-374083DDD330}" type="slidenum">
              <a:rPr lang="en-US"/>
              <a:pPr/>
              <a:t>40</a:t>
            </a:fld>
            <a:endParaRPr 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07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C4BE2B-67E6-4D8B-82BD-209CD596ECB4}" type="slidenum">
              <a:rPr lang="en-US"/>
              <a:pPr/>
              <a:t>41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2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54225-37A1-41EE-A1A6-51DBB68D7080}" type="slidenum">
              <a:rPr lang="en-US"/>
              <a:pPr/>
              <a:t>5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15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199445-52AD-4667-8394-A350B20DCA78}" type="slidenum">
              <a:rPr lang="en-US"/>
              <a:pPr/>
              <a:t>42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60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7D610B-4B30-422A-BB28-65477E304C2E}" type="slidenum">
              <a:rPr lang="en-US"/>
              <a:pPr/>
              <a:t>43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9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695B31-F8C9-44C7-BB3B-B510F47114BC}" type="slidenum">
              <a:rPr lang="en-US"/>
              <a:pPr/>
              <a:t>44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01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C76C86-8E6E-4DFF-A031-4936E8AF92D0}" type="slidenum">
              <a:rPr lang="en-US"/>
              <a:pPr/>
              <a:t>45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44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9382B-31F5-4915-8DC3-4FD41D9CE85D}" type="slidenum">
              <a:rPr lang="en-US"/>
              <a:pPr/>
              <a:t>46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01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2983C-F1A8-46C2-9B0B-6E53E819CE8B}" type="slidenum">
              <a:rPr lang="en-US"/>
              <a:pPr/>
              <a:t>47</a:t>
            </a:fld>
            <a:endParaRPr 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116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47F3A0-FD3E-4899-8084-E0396D551798}" type="slidenum">
              <a:rPr lang="en-US"/>
              <a:pPr/>
              <a:t>48</a:t>
            </a:fld>
            <a:endParaRPr lang="en-US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42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D99DE7-A865-4C4A-95BE-76F3C29434A9}" type="slidenum">
              <a:rPr lang="en-US"/>
              <a:pPr/>
              <a:t>49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576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A7A1F-F8EF-49EF-94C8-52A343C63769}" type="slidenum">
              <a:rPr lang="en-US"/>
              <a:pPr/>
              <a:t>50</a:t>
            </a:fld>
            <a:endParaRPr lang="en-US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1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EDF4B8-B919-4138-82DB-D250CF361889}" type="slidenum">
              <a:rPr lang="en-US"/>
              <a:pPr/>
              <a:t>51</a:t>
            </a:fld>
            <a:endParaRPr 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2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1EEF6-4250-46B9-840C-E82A377DA4B5}" type="slidenum">
              <a:rPr lang="en-US"/>
              <a:pPr/>
              <a:t>6</a:t>
            </a:fld>
            <a:endParaRPr lang="en-US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18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67FC9-AF26-4EC8-935A-3111BD4BC73F}" type="slidenum">
              <a:rPr lang="en-US"/>
              <a:pPr/>
              <a:t>52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01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F84C1-DCE1-4AEC-A256-57B2C5D326DC}" type="slidenum">
              <a:rPr lang="en-US"/>
              <a:pPr/>
              <a:t>53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350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2C6CF-E5FC-4594-83A4-EB2A3EA24000}" type="slidenum">
              <a:rPr lang="en-US"/>
              <a:pPr/>
              <a:t>54</a:t>
            </a:fld>
            <a:endParaRPr lang="en-US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10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E1BE4-57B2-4EF8-AD24-C071A77170F4}" type="slidenum">
              <a:rPr lang="en-US"/>
              <a:pPr/>
              <a:t>55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35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95E54-00B2-4A9F-8FDC-1E4AFCBBAC99}" type="slidenum">
              <a:rPr lang="en-US"/>
              <a:pPr/>
              <a:t>56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57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AB905E-B65D-46A1-9C7B-8DC1F42813E6}" type="slidenum">
              <a:rPr lang="en-US"/>
              <a:pPr/>
              <a:t>57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0917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238E7-BC62-4B0B-BD80-E6DE00FF9255}" type="slidenum">
              <a:rPr lang="en-US"/>
              <a:pPr/>
              <a:t>58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189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D3F291-4510-4909-9153-E5A48B393EDD}" type="slidenum">
              <a:rPr lang="en-US"/>
              <a:pPr/>
              <a:t>59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87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2A1181-B42C-4E68-8F7C-C66E3BD950F1}" type="slidenum">
              <a:rPr lang="en-US"/>
              <a:pPr/>
              <a:t>60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90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F2B04F-EFBB-426C-A6F6-66956EDAFB48}" type="slidenum">
              <a:rPr lang="en-US"/>
              <a:pPr/>
              <a:t>61</a:t>
            </a:fld>
            <a:endParaRPr lang="en-US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71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13507B-E103-40CE-ACA4-54CEF1AA1F27}" type="slidenum">
              <a:rPr lang="en-US"/>
              <a:pPr/>
              <a:t>7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8922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B41E1-0363-4471-8CFC-C08954E31459}" type="slidenum">
              <a:rPr lang="en-US"/>
              <a:pPr/>
              <a:t>62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47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24A4D7-97BE-41F8-8F12-D4D34D970266}" type="slidenum">
              <a:rPr lang="en-US"/>
              <a:pPr/>
              <a:t>79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171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56DE31-E576-48A0-A8E1-65478B7DBD42}" type="slidenum">
              <a:rPr lang="en-US"/>
              <a:pPr/>
              <a:t>80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084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84A0A-F343-493A-82F2-F6933AF915BB}" type="slidenum">
              <a:rPr lang="en-US"/>
              <a:pPr/>
              <a:t>81</a:t>
            </a:fld>
            <a:endParaRPr lang="en-US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04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97F295-E811-4254-A050-059D9BBF38FF}" type="slidenum">
              <a:rPr lang="en-US"/>
              <a:pPr/>
              <a:t>8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44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D1F4C4-D05B-406A-BD84-1F1C14919E17}" type="slidenum">
              <a:rPr lang="en-US"/>
              <a:pPr/>
              <a:t>9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016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764C3-E2EB-46D3-9EA1-50B7F6759A83}" type="slidenum">
              <a:rPr lang="en-US"/>
              <a:pPr/>
              <a:t>10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1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86000"/>
            <a:ext cx="381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860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67200"/>
            <a:ext cx="3810000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80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286000"/>
            <a:ext cx="381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6000"/>
            <a:ext cx="381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62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Principles 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Ed., Coronel, Morris, Crockett, </a:t>
            </a:r>
            <a:r>
              <a:rPr lang="en-GB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Blewett</a:t>
            </a:r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©2020 Cengage EMEA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78184-1791-4689-B68C-0AA4FDCEFD2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07896" y="6237312"/>
            <a:ext cx="964842" cy="636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754987"/>
            <a:ext cx="7772400" cy="1470025"/>
          </a:xfrm>
        </p:spPr>
        <p:txBody>
          <a:bodyPr>
            <a:noAutofit/>
          </a:bodyPr>
          <a:lstStyle/>
          <a:p>
            <a:pPr algn="r"/>
            <a:r>
              <a:rPr lang="en-US" sz="3600" b="1" dirty="0"/>
              <a:t>Database Principles</a:t>
            </a:r>
            <a:br>
              <a:rPr lang="en-US" sz="3200" dirty="0"/>
            </a:br>
            <a:r>
              <a:rPr lang="en-US" sz="3000" dirty="0"/>
              <a:t>Fundamentals of Design, </a:t>
            </a:r>
            <a:br>
              <a:rPr lang="en-US" sz="3000" dirty="0"/>
            </a:br>
            <a:r>
              <a:rPr lang="en-US" sz="3000" dirty="0"/>
              <a:t>Implementation, and Management </a:t>
            </a:r>
            <a:endParaRPr lang="en-GB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3160" y="2492896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Carlos Coronel, Steven Morris, </a:t>
            </a:r>
          </a:p>
          <a:p>
            <a:pPr algn="r"/>
            <a:r>
              <a:rPr lang="en-US" sz="2800" dirty="0"/>
              <a:t>Keeley Crockett, Craig Blewett</a:t>
            </a:r>
            <a:endParaRPr lang="en-GB" sz="2800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259632" y="4245496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CHAPTER 4</a:t>
            </a:r>
          </a:p>
          <a:p>
            <a:pPr marL="0" indent="0" algn="ctr">
              <a:buFontTx/>
              <a:buNone/>
            </a:pPr>
            <a:r>
              <a:rPr lang="en-GB" sz="3600" dirty="0">
                <a:solidFill>
                  <a:srgbClr val="0070C0"/>
                </a:solidFill>
                <a:latin typeface="Arial Narrow" pitchFamily="34" charset="0"/>
              </a:rPr>
              <a:t>RELATIONAL ALGEBRA AND CALCULUS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1748D-8F75-4A9B-99A9-2FDC73C8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932"/>
            <a:ext cx="3098213" cy="40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</a:t>
            </a:r>
          </a:p>
          <a:p>
            <a:pPr lvl="1"/>
            <a:r>
              <a:rPr lang="en-US"/>
              <a:t>Yields all values for selected attributes</a:t>
            </a:r>
          </a:p>
          <a:p>
            <a:pPr lvl="1"/>
            <a:r>
              <a:rPr lang="en-US"/>
              <a:t>Yields a vertical subset of a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05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772400" cy="1143000"/>
          </a:xfrm>
        </p:spPr>
        <p:txBody>
          <a:bodyPr/>
          <a:lstStyle/>
          <a:p>
            <a:r>
              <a:rPr lang="en-GB" dirty="0"/>
              <a:t>PROJECT (continued)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3810000"/>
          </a:xfrm>
        </p:spPr>
        <p:txBody>
          <a:bodyPr>
            <a:normAutofit lnSpcReduction="10000"/>
          </a:bodyPr>
          <a:lstStyle/>
          <a:p>
            <a:r>
              <a:rPr lang="en-GB"/>
              <a:t>The PROJECT operator, denoted by </a:t>
            </a:r>
            <a:r>
              <a:rPr lang="en-US" i="1">
                <a:solidFill>
                  <a:srgbClr val="000000"/>
                </a:solidFill>
                <a:cs typeface="Times New Roman" pitchFamily="18" charset="0"/>
              </a:rPr>
              <a:t>∏</a:t>
            </a:r>
            <a:r>
              <a:rPr lang="en-GB" i="1"/>
              <a:t>, </a:t>
            </a:r>
            <a:r>
              <a:rPr lang="en-GB"/>
              <a:t>is formally defined as:</a:t>
            </a:r>
          </a:p>
          <a:p>
            <a:pPr lvl="1">
              <a:buFontTx/>
              <a:buNone/>
            </a:pPr>
            <a:r>
              <a:rPr lang="en-US" i="1">
                <a:solidFill>
                  <a:srgbClr val="000000"/>
                </a:solidFill>
                <a:cs typeface="Times New Roman" pitchFamily="18" charset="0"/>
              </a:rPr>
              <a:t>∏</a:t>
            </a:r>
            <a:r>
              <a:rPr lang="en-GB" i="1"/>
              <a:t> </a:t>
            </a:r>
            <a:r>
              <a:rPr lang="en-GB" i="1" baseline="-25000"/>
              <a:t>a1…an</a:t>
            </a:r>
            <a:r>
              <a:rPr lang="en-GB" i="1"/>
              <a:t> (R)</a:t>
            </a:r>
          </a:p>
          <a:p>
            <a:pPr lvl="1">
              <a:buFontTx/>
              <a:buNone/>
            </a:pPr>
            <a:r>
              <a:rPr lang="en-GB"/>
              <a:t>or</a:t>
            </a:r>
          </a:p>
          <a:p>
            <a:pPr lvl="1">
              <a:buFontTx/>
              <a:buNone/>
            </a:pPr>
            <a:r>
              <a:rPr lang="en-US" i="1">
                <a:solidFill>
                  <a:srgbClr val="000000"/>
                </a:solidFill>
                <a:cs typeface="Times New Roman" pitchFamily="18" charset="0"/>
              </a:rPr>
              <a:t>∏</a:t>
            </a:r>
            <a:r>
              <a:rPr lang="en-GB"/>
              <a:t> </a:t>
            </a:r>
            <a:r>
              <a:rPr lang="en-GB" baseline="-25000"/>
              <a:t>&lt;List of attributes&gt;</a:t>
            </a:r>
            <a:r>
              <a:rPr lang="en-GB"/>
              <a:t> (Relation)</a:t>
            </a:r>
          </a:p>
          <a:p>
            <a:r>
              <a:rPr lang="en-GB"/>
              <a:t>where the projection of the relation </a:t>
            </a:r>
            <a:r>
              <a:rPr lang="en-GB" i="1"/>
              <a:t>R</a:t>
            </a:r>
            <a:r>
              <a:rPr lang="en-GB"/>
              <a:t>, denoted by </a:t>
            </a:r>
            <a:r>
              <a:rPr lang="en-US" i="1">
                <a:solidFill>
                  <a:srgbClr val="000000"/>
                </a:solidFill>
                <a:cs typeface="Times New Roman" pitchFamily="18" charset="0"/>
              </a:rPr>
              <a:t>∏</a:t>
            </a:r>
            <a:r>
              <a:rPr lang="en-GB"/>
              <a:t> </a:t>
            </a:r>
            <a:r>
              <a:rPr lang="en-GB" i="1" baseline="-25000"/>
              <a:t>a1…an </a:t>
            </a:r>
            <a:r>
              <a:rPr lang="en-GB" i="1"/>
              <a:t>(R) </a:t>
            </a:r>
            <a:r>
              <a:rPr lang="en-GB"/>
              <a:t>is the set of specified attributes </a:t>
            </a:r>
            <a:r>
              <a:rPr lang="en-GB" i="1" baseline="-25000"/>
              <a:t>a1…an</a:t>
            </a:r>
            <a:r>
              <a:rPr lang="en-GB" i="1"/>
              <a:t> </a:t>
            </a:r>
            <a:r>
              <a:rPr lang="en-GB"/>
              <a:t>of the relation </a:t>
            </a:r>
            <a:r>
              <a:rPr lang="en-GB" i="1"/>
              <a:t>R</a:t>
            </a:r>
            <a:r>
              <a:rPr lang="en-GB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07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PROJECT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46B56-2332-4CF3-8F26-9E1362F4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95" y="1231034"/>
            <a:ext cx="4687085" cy="4895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07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Union:</a:t>
            </a:r>
          </a:p>
          <a:p>
            <a:pPr lvl="1"/>
            <a:r>
              <a:rPr lang="en-US" dirty="0"/>
              <a:t>Combines all rows from two tables, excluding duplicate rows</a:t>
            </a:r>
          </a:p>
          <a:p>
            <a:pPr lvl="1"/>
            <a:r>
              <a:rPr lang="en-US" dirty="0"/>
              <a:t>Tables must have the same attribute characteristics</a:t>
            </a:r>
          </a:p>
          <a:p>
            <a:pPr lvl="1"/>
            <a:r>
              <a:rPr lang="en-US" dirty="0"/>
              <a:t>When two or more tables share the same number of columns, i.e. have the same degree, and when they share the same (or compatible) domains, they are said to be </a:t>
            </a:r>
            <a:r>
              <a:rPr lang="en-US" b="1" dirty="0"/>
              <a:t>union-compatible</a:t>
            </a:r>
            <a:r>
              <a:rPr lang="en-US" dirty="0"/>
              <a:t>.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207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Union (continued)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UNION operator, denoted by ∪</a:t>
            </a:r>
            <a:r>
              <a:rPr lang="en-GB" b="1"/>
              <a:t>, </a:t>
            </a:r>
            <a:r>
              <a:rPr lang="en-GB"/>
              <a:t>is formally defined as:</a:t>
            </a:r>
          </a:p>
          <a:p>
            <a:pPr>
              <a:buFontTx/>
              <a:buNone/>
            </a:pPr>
            <a:r>
              <a:rPr lang="en-GB"/>
              <a:t>   The union of relations </a:t>
            </a:r>
            <a:r>
              <a:rPr lang="en-GB" i="1"/>
              <a:t>R1(a1, a2,.... ,an) </a:t>
            </a:r>
            <a:r>
              <a:rPr lang="en-GB"/>
              <a:t>and </a:t>
            </a:r>
            <a:r>
              <a:rPr lang="en-GB" i="1"/>
              <a:t>R2(b1, b2,...., bn) </a:t>
            </a:r>
            <a:r>
              <a:rPr lang="en-GB"/>
              <a:t>denoted </a:t>
            </a:r>
            <a:r>
              <a:rPr lang="en-GB" i="1"/>
              <a:t>R1 </a:t>
            </a:r>
            <a:r>
              <a:rPr lang="en-GB"/>
              <a:t>∪ </a:t>
            </a:r>
            <a:r>
              <a:rPr lang="en-GB" i="1"/>
              <a:t>R2 </a:t>
            </a:r>
            <a:r>
              <a:rPr lang="en-GB"/>
              <a:t>with degree </a:t>
            </a:r>
            <a:r>
              <a:rPr lang="en-GB" i="1"/>
              <a:t>n</a:t>
            </a:r>
            <a:r>
              <a:rPr lang="en-GB"/>
              <a:t>, is the relation </a:t>
            </a:r>
            <a:r>
              <a:rPr lang="en-GB" i="1"/>
              <a:t>R3(c1, c2,.... ,cn) </a:t>
            </a:r>
            <a:r>
              <a:rPr lang="en-GB"/>
              <a:t>where for each </a:t>
            </a:r>
            <a:r>
              <a:rPr lang="en-GB" i="1"/>
              <a:t>i </a:t>
            </a:r>
            <a:r>
              <a:rPr lang="en-GB"/>
              <a:t>(</a:t>
            </a:r>
            <a:r>
              <a:rPr lang="en-GB" i="1"/>
              <a:t>i =1,2..n</a:t>
            </a:r>
            <a:r>
              <a:rPr lang="en-GB"/>
              <a:t>), </a:t>
            </a:r>
            <a:r>
              <a:rPr lang="en-GB" i="1"/>
              <a:t>ai </a:t>
            </a:r>
            <a:r>
              <a:rPr lang="en-GB"/>
              <a:t>and </a:t>
            </a:r>
            <a:r>
              <a:rPr lang="en-GB" i="1"/>
              <a:t>bi </a:t>
            </a:r>
            <a:r>
              <a:rPr lang="en-GB"/>
              <a:t>must have compatible domains.</a:t>
            </a:r>
          </a:p>
        </p:txBody>
      </p:sp>
    </p:spTree>
    <p:extLst>
      <p:ext uri="{BB962C8B-B14F-4D97-AF65-F5344CB8AC3E}">
        <p14:creationId xmlns:p14="http://schemas.microsoft.com/office/powerpoint/2010/main" val="27881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Union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BE8F0-E6E9-4831-B7EF-A5C07D44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89" y="1086881"/>
            <a:ext cx="5677822" cy="57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Union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4109C-8CE4-46D4-BB48-C0685294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14" y="1268760"/>
            <a:ext cx="5681172" cy="4857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28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Union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310FA-0DF4-4836-AEDD-190B49FD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01" y="1196752"/>
            <a:ext cx="5493797" cy="504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984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Intersect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Intersect:</a:t>
            </a:r>
          </a:p>
          <a:p>
            <a:pPr lvl="1"/>
            <a:r>
              <a:rPr lang="en-US" sz="2200" dirty="0"/>
              <a:t>Yields only the rows that appear in both tables</a:t>
            </a:r>
          </a:p>
          <a:p>
            <a:pPr lvl="1"/>
            <a:r>
              <a:rPr lang="en-US" dirty="0"/>
              <a:t>the tables must be union-compatible to give valid results.</a:t>
            </a:r>
          </a:p>
          <a:p>
            <a:pPr lvl="1">
              <a:buFontTx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072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Intersect (continued)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</a:t>
            </a:r>
            <a:r>
              <a:rPr lang="en-GB" b="1"/>
              <a:t>INTERSECT </a:t>
            </a:r>
            <a:r>
              <a:rPr lang="en-GB"/>
              <a:t>operator is formally defined as:</a:t>
            </a:r>
          </a:p>
          <a:p>
            <a:pPr lvl="1">
              <a:buFontTx/>
              <a:buNone/>
            </a:pPr>
            <a:r>
              <a:rPr lang="en-GB"/>
              <a:t>The intersect of relations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(a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and </a:t>
            </a:r>
            <a:r>
              <a:rPr lang="en-GB" i="1"/>
              <a:t>R</a:t>
            </a:r>
            <a:r>
              <a:rPr lang="en-GB" i="1" baseline="-25000"/>
              <a:t>2</a:t>
            </a:r>
            <a:r>
              <a:rPr lang="en-GB" i="1"/>
              <a:t>(b</a:t>
            </a:r>
            <a:r>
              <a:rPr lang="en-GB" i="1" baseline="-25000"/>
              <a:t>1</a:t>
            </a:r>
            <a:r>
              <a:rPr lang="en-GB" i="1"/>
              <a:t>, 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denoted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 </a:t>
            </a:r>
            <a:r>
              <a:rPr lang="en-GB"/>
              <a:t>∩ </a:t>
            </a:r>
            <a:r>
              <a:rPr lang="en-GB" i="1"/>
              <a:t>R</a:t>
            </a:r>
            <a:r>
              <a:rPr lang="en-GB" i="1" baseline="-25000"/>
              <a:t>2</a:t>
            </a:r>
            <a:r>
              <a:rPr lang="en-GB" i="1"/>
              <a:t> </a:t>
            </a:r>
            <a:r>
              <a:rPr lang="en-GB"/>
              <a:t>with degree </a:t>
            </a:r>
            <a:r>
              <a:rPr lang="en-GB" i="1" baseline="-25000"/>
              <a:t>n</a:t>
            </a:r>
            <a:r>
              <a:rPr lang="en-GB"/>
              <a:t>, is the relation </a:t>
            </a:r>
            <a:r>
              <a:rPr lang="en-GB" i="1"/>
              <a:t>R</a:t>
            </a:r>
            <a:r>
              <a:rPr lang="en-GB" i="1" baseline="-25000"/>
              <a:t>3</a:t>
            </a:r>
            <a:r>
              <a:rPr lang="en-GB" i="1"/>
              <a:t>(c</a:t>
            </a:r>
            <a:r>
              <a:rPr lang="en-GB" i="1" baseline="-25000"/>
              <a:t>1</a:t>
            </a:r>
            <a:r>
              <a:rPr lang="en-GB" i="1"/>
              <a:t>, c</a:t>
            </a:r>
            <a:r>
              <a:rPr lang="en-GB" i="1" baseline="-25000"/>
              <a:t>2</a:t>
            </a:r>
            <a:r>
              <a:rPr lang="en-GB" i="1"/>
              <a:t>,.... ,c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that includes only those tuples of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 </a:t>
            </a:r>
            <a:r>
              <a:rPr lang="en-GB"/>
              <a:t>that also appear in </a:t>
            </a:r>
            <a:r>
              <a:rPr lang="en-GB" i="1"/>
              <a:t>R</a:t>
            </a:r>
            <a:r>
              <a:rPr lang="en-GB" i="1" baseline="-25000"/>
              <a:t>2 </a:t>
            </a:r>
            <a:r>
              <a:rPr lang="en-GB"/>
              <a:t>where for each </a:t>
            </a:r>
            <a:r>
              <a:rPr lang="en-GB" i="1"/>
              <a:t>i</a:t>
            </a:r>
            <a:r>
              <a:rPr lang="en-GB" i="1" baseline="-25000"/>
              <a:t> </a:t>
            </a:r>
            <a:r>
              <a:rPr lang="en-GB"/>
              <a:t>(</a:t>
            </a:r>
            <a:r>
              <a:rPr lang="en-GB" i="1"/>
              <a:t>i =1,2..n</a:t>
            </a:r>
            <a:r>
              <a:rPr lang="en-GB"/>
              <a:t>), </a:t>
            </a:r>
            <a:r>
              <a:rPr lang="en-GB" i="1"/>
              <a:t>a</a:t>
            </a:r>
            <a:r>
              <a:rPr lang="en-GB" i="1" baseline="-25000"/>
              <a:t>i </a:t>
            </a:r>
            <a:r>
              <a:rPr lang="en-GB"/>
              <a:t>and </a:t>
            </a:r>
            <a:r>
              <a:rPr lang="en-GB" i="1"/>
              <a:t>b</a:t>
            </a:r>
            <a:r>
              <a:rPr lang="en-GB" i="1" baseline="-25000"/>
              <a:t>i </a:t>
            </a:r>
            <a:r>
              <a:rPr lang="en-GB"/>
              <a:t>must have compatible domains.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21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chapter, you will learn:</a:t>
            </a:r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What is meant by relational algebra and relational calculus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How to manipulate database tables using relational set operators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How the DBMS supports the key relational operators: select, project and join.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different types of joins.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How to write queries using relational algebra expressions.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About tuple and domain relational calculus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60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Intersect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9B7C5-C495-4ACC-9A73-6F12E7ED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21" y="1268760"/>
            <a:ext cx="6541957" cy="4857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48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Difference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</a:t>
            </a:r>
          </a:p>
          <a:p>
            <a:pPr lvl="1"/>
            <a:r>
              <a:rPr lang="en-US"/>
              <a:t>Yields all rows in one table not found in the other table — that is, it subtracts one table from the other</a:t>
            </a:r>
          </a:p>
          <a:p>
            <a:pPr lvl="1"/>
            <a:r>
              <a:rPr lang="en-US"/>
              <a:t>The DIFFERENCE operator also requires that the two relations must be union-compatible.</a:t>
            </a:r>
          </a:p>
          <a:p>
            <a:pPr lvl="1"/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0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Difference (continued)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DIFFERENCE operator is formally defined as:</a:t>
            </a:r>
          </a:p>
          <a:p>
            <a:r>
              <a:rPr lang="en-US"/>
              <a:t>The difference of relations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(a</a:t>
            </a:r>
            <a:r>
              <a:rPr lang="en-US" i="1" baseline="-25000"/>
              <a:t>1</a:t>
            </a:r>
            <a:r>
              <a:rPr lang="en-US" i="1"/>
              <a:t>, a</a:t>
            </a:r>
            <a:r>
              <a:rPr lang="en-US" i="1" baseline="-25000"/>
              <a:t>2</a:t>
            </a:r>
            <a:r>
              <a:rPr lang="en-US" i="1"/>
              <a:t>,.... ,a</a:t>
            </a:r>
            <a:r>
              <a:rPr lang="en-US" i="1" baseline="-25000"/>
              <a:t>m</a:t>
            </a:r>
            <a:r>
              <a:rPr lang="en-US" i="1"/>
              <a:t>) 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 i="1"/>
              <a:t>(b</a:t>
            </a:r>
            <a:r>
              <a:rPr lang="en-US" i="1" baseline="-25000"/>
              <a:t>1</a:t>
            </a:r>
            <a:r>
              <a:rPr lang="en-US" i="1"/>
              <a:t>, b</a:t>
            </a:r>
            <a:r>
              <a:rPr lang="en-US" i="1" baseline="-25000"/>
              <a:t>2</a:t>
            </a:r>
            <a:r>
              <a:rPr lang="en-US" i="1"/>
              <a:t>,...., b</a:t>
            </a:r>
            <a:r>
              <a:rPr lang="en-US" i="1" baseline="-25000"/>
              <a:t>m</a:t>
            </a:r>
            <a:r>
              <a:rPr lang="en-US" i="1"/>
              <a:t>)</a:t>
            </a:r>
            <a:r>
              <a:rPr lang="en-US"/>
              <a:t> denoted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 </a:t>
            </a:r>
            <a:r>
              <a:rPr lang="en-US" b="1"/>
              <a:t>-</a:t>
            </a:r>
            <a:r>
              <a:rPr lang="en-US"/>
              <a:t>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/>
              <a:t> with degree</a:t>
            </a:r>
            <a:r>
              <a:rPr lang="en-US" i="1"/>
              <a:t> m</a:t>
            </a:r>
            <a:r>
              <a:rPr lang="en-US"/>
              <a:t>, is the relation </a:t>
            </a:r>
            <a:r>
              <a:rPr lang="en-US" i="1"/>
              <a:t>R</a:t>
            </a:r>
            <a:r>
              <a:rPr lang="en-US" i="1" baseline="-25000"/>
              <a:t>3</a:t>
            </a:r>
            <a:r>
              <a:rPr lang="en-US" i="1"/>
              <a:t>(c</a:t>
            </a:r>
            <a:r>
              <a:rPr lang="en-US" i="1" baseline="-25000"/>
              <a:t>1</a:t>
            </a:r>
            <a:r>
              <a:rPr lang="en-US" i="1"/>
              <a:t>, c</a:t>
            </a:r>
            <a:r>
              <a:rPr lang="en-US" i="1" baseline="-25000"/>
              <a:t>2</a:t>
            </a:r>
            <a:r>
              <a:rPr lang="en-US" i="1"/>
              <a:t>,.... ,c</a:t>
            </a:r>
            <a:r>
              <a:rPr lang="en-US" i="1" baseline="-25000"/>
              <a:t>m</a:t>
            </a:r>
            <a:r>
              <a:rPr lang="en-US" i="1"/>
              <a:t>) </a:t>
            </a:r>
            <a:r>
              <a:rPr lang="en-GB"/>
              <a:t>that includes all tuples that are in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GB"/>
              <a:t> but not in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 baseline="-25000"/>
              <a:t> </a:t>
            </a:r>
            <a:r>
              <a:rPr lang="en-US"/>
              <a:t>where for each </a:t>
            </a:r>
            <a:r>
              <a:rPr lang="en-US" i="1"/>
              <a:t>i</a:t>
            </a:r>
            <a:r>
              <a:rPr lang="en-US"/>
              <a:t> (</a:t>
            </a:r>
            <a:r>
              <a:rPr lang="en-US" i="1"/>
              <a:t>i =1,2..m</a:t>
            </a:r>
            <a:r>
              <a:rPr lang="en-US"/>
              <a:t>), </a:t>
            </a:r>
            <a:r>
              <a:rPr lang="en-US" i="1"/>
              <a:t>a</a:t>
            </a:r>
            <a:r>
              <a:rPr lang="en-US" i="1" baseline="-25000"/>
              <a:t>i</a:t>
            </a:r>
            <a:r>
              <a:rPr lang="en-US" baseline="-25000"/>
              <a:t> </a:t>
            </a:r>
            <a:r>
              <a:rPr lang="en-US"/>
              <a:t>and</a:t>
            </a:r>
            <a:r>
              <a:rPr lang="en-US" i="1"/>
              <a:t> b</a:t>
            </a:r>
            <a:r>
              <a:rPr lang="en-US" i="1" baseline="-25000"/>
              <a:t>i </a:t>
            </a:r>
            <a:r>
              <a:rPr lang="en-US"/>
              <a:t>must have compatible domains.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58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772400" cy="1143000"/>
          </a:xfrm>
        </p:spPr>
        <p:txBody>
          <a:bodyPr/>
          <a:lstStyle/>
          <a:p>
            <a:r>
              <a:rPr lang="en-GB" dirty="0"/>
              <a:t>Difference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B6F49-D554-4125-92C7-3FE88DB5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7" y="1178776"/>
            <a:ext cx="8163386" cy="56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Cartesian product</a:t>
            </a:r>
          </a:p>
        </p:txBody>
      </p:sp>
      <p:sp>
        <p:nvSpPr>
          <p:cNvPr id="179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Cartesian product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600"/>
              <a:t>usually written as R</a:t>
            </a:r>
            <a:r>
              <a:rPr lang="en-US" sz="2600" baseline="-25000"/>
              <a:t>1 </a:t>
            </a:r>
            <a:r>
              <a:rPr lang="en-US" sz="2600"/>
              <a:t>X R</a:t>
            </a:r>
            <a:r>
              <a:rPr lang="en-US" sz="2600" baseline="-25000"/>
              <a:t>2</a:t>
            </a:r>
          </a:p>
          <a:p>
            <a:r>
              <a:rPr lang="en-US"/>
              <a:t>Yields all possible pairs of rows from two tables</a:t>
            </a:r>
          </a:p>
          <a:p>
            <a:pPr lvl="2">
              <a:spcBef>
                <a:spcPct val="50000"/>
              </a:spcBef>
            </a:pPr>
            <a:r>
              <a:rPr lang="en-US" sz="2400"/>
              <a:t>Also known as the product.</a:t>
            </a:r>
          </a:p>
        </p:txBody>
      </p:sp>
    </p:spTree>
    <p:extLst>
      <p:ext uri="{BB962C8B-B14F-4D97-AF65-F5344CB8AC3E}">
        <p14:creationId xmlns:p14="http://schemas.microsoft.com/office/powerpoint/2010/main" val="311375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</p:spPr>
        <p:txBody>
          <a:bodyPr/>
          <a:lstStyle/>
          <a:p>
            <a:r>
              <a:rPr lang="en-GB"/>
              <a:t>Cartesian product (continued)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772400" cy="4343400"/>
          </a:xfrm>
        </p:spPr>
        <p:txBody>
          <a:bodyPr/>
          <a:lstStyle/>
          <a:p>
            <a:r>
              <a:rPr lang="en-GB"/>
              <a:t>It can be formally defined as:</a:t>
            </a:r>
          </a:p>
          <a:p>
            <a:pPr>
              <a:buFontTx/>
              <a:buNone/>
            </a:pPr>
            <a:r>
              <a:rPr lang="en-GB"/>
              <a:t>The CARTESIAN PRODUCT of two relations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(a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with cardinality </a:t>
            </a:r>
            <a:r>
              <a:rPr lang="en-GB" i="1"/>
              <a:t>i </a:t>
            </a:r>
            <a:r>
              <a:rPr lang="en-GB"/>
              <a:t>and </a:t>
            </a:r>
            <a:r>
              <a:rPr lang="en-GB" i="1"/>
              <a:t>R</a:t>
            </a:r>
            <a:r>
              <a:rPr lang="en-GB" i="1" baseline="-25000"/>
              <a:t>2</a:t>
            </a:r>
            <a:r>
              <a:rPr lang="en-GB" i="1"/>
              <a:t>(b</a:t>
            </a:r>
            <a:r>
              <a:rPr lang="en-GB" i="1" baseline="-25000"/>
              <a:t>1</a:t>
            </a:r>
            <a:r>
              <a:rPr lang="en-GB" i="1"/>
              <a:t>, 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m</a:t>
            </a:r>
            <a:r>
              <a:rPr lang="en-GB" i="1"/>
              <a:t>)</a:t>
            </a:r>
          </a:p>
          <a:p>
            <a:pPr>
              <a:buFontTx/>
              <a:buNone/>
            </a:pPr>
            <a:r>
              <a:rPr lang="en-GB"/>
              <a:t>with cardinality </a:t>
            </a:r>
            <a:r>
              <a:rPr lang="en-GB" i="1"/>
              <a:t>j </a:t>
            </a:r>
            <a:r>
              <a:rPr lang="en-GB"/>
              <a:t>is a relation </a:t>
            </a:r>
            <a:r>
              <a:rPr lang="en-GB" i="1"/>
              <a:t>R</a:t>
            </a:r>
            <a:r>
              <a:rPr lang="en-GB" i="1" baseline="-25000"/>
              <a:t>3</a:t>
            </a:r>
            <a:r>
              <a:rPr lang="en-GB" i="1"/>
              <a:t> </a:t>
            </a:r>
            <a:r>
              <a:rPr lang="en-GB"/>
              <a:t>with degree </a:t>
            </a:r>
            <a:r>
              <a:rPr lang="en-GB" i="1"/>
              <a:t>k = n + m</a:t>
            </a:r>
            <a:r>
              <a:rPr lang="en-GB"/>
              <a:t>, cardinality </a:t>
            </a:r>
            <a:r>
              <a:rPr lang="en-GB" i="1"/>
              <a:t>i*j </a:t>
            </a:r>
            <a:r>
              <a:rPr lang="en-GB"/>
              <a:t>and attributes (</a:t>
            </a:r>
            <a:r>
              <a:rPr lang="en-GB" i="1"/>
              <a:t>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/>
              <a:t>, </a:t>
            </a:r>
            <a:r>
              <a:rPr lang="en-GB" i="1"/>
              <a:t>b</a:t>
            </a:r>
            <a:r>
              <a:rPr lang="en-GB" i="1" baseline="-25000"/>
              <a:t>1</a:t>
            </a:r>
            <a:r>
              <a:rPr lang="en-GB" i="1"/>
              <a:t>,b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m</a:t>
            </a:r>
            <a:r>
              <a:rPr lang="en-GB"/>
              <a:t>). </a:t>
            </a:r>
          </a:p>
          <a:p>
            <a:pPr>
              <a:buFontTx/>
              <a:buNone/>
            </a:pPr>
            <a:r>
              <a:rPr lang="en-GB"/>
              <a:t>This can be denoted as </a:t>
            </a:r>
            <a:r>
              <a:rPr lang="en-GB" i="1"/>
              <a:t>R</a:t>
            </a:r>
            <a:r>
              <a:rPr lang="en-GB" i="1" baseline="-25000"/>
              <a:t>3 </a:t>
            </a:r>
            <a:r>
              <a:rPr lang="en-GB" i="1"/>
              <a:t>= R</a:t>
            </a:r>
            <a:r>
              <a:rPr lang="en-GB" i="1" baseline="-25000"/>
              <a:t>1</a:t>
            </a:r>
            <a:r>
              <a:rPr lang="en-GB" i="1"/>
              <a:t> X R</a:t>
            </a:r>
            <a:r>
              <a:rPr lang="en-GB" i="1" baseline="-25000"/>
              <a:t>2</a:t>
            </a:r>
            <a:r>
              <a:rPr lang="en-GB" i="1"/>
              <a:t>.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11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Cartesian product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FE36B-EEF1-42B9-9974-6C141721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87" y="1196752"/>
            <a:ext cx="4508626" cy="5532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3783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Division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DIVISION operation produces a new relation by selecting the tuples in one relation, </a:t>
            </a:r>
            <a:r>
              <a:rPr lang="en-GB" i="1"/>
              <a:t>R1</a:t>
            </a:r>
            <a:r>
              <a:rPr lang="en-GB"/>
              <a:t>, that match every row in another relation, </a:t>
            </a:r>
            <a:r>
              <a:rPr lang="en-GB" i="1"/>
              <a:t>R2</a:t>
            </a:r>
            <a:r>
              <a:rPr lang="en-GB"/>
              <a:t>. </a:t>
            </a:r>
          </a:p>
          <a:p>
            <a:r>
              <a:rPr lang="en-GB"/>
              <a:t>It is essentially the inverse of the CARTESIAN PRODUCT operation, just like the arithmetic divide is the inverse of multiplication.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6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Division (continued)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DIVISION, denoted by </a:t>
            </a:r>
            <a:r>
              <a:rPr lang="en-GB" i="1"/>
              <a:t>R1 </a:t>
            </a:r>
            <a:r>
              <a:rPr lang="en-GB"/>
              <a:t>÷ </a:t>
            </a:r>
            <a:r>
              <a:rPr lang="en-GB" i="1"/>
              <a:t>R2, </a:t>
            </a:r>
            <a:r>
              <a:rPr lang="en-GB"/>
              <a:t>can be formally defined as:</a:t>
            </a:r>
          </a:p>
          <a:p>
            <a:pPr>
              <a:buFontTx/>
              <a:buNone/>
            </a:pPr>
            <a:endParaRPr lang="en-GB"/>
          </a:p>
          <a:p>
            <a:pPr lvl="1">
              <a:buFontTx/>
              <a:buNone/>
            </a:pPr>
            <a:r>
              <a:rPr lang="en-GB"/>
              <a:t>The DIVISION of two relations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(a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with cardinality </a:t>
            </a:r>
            <a:r>
              <a:rPr lang="en-GB" i="1"/>
              <a:t>i </a:t>
            </a:r>
            <a:r>
              <a:rPr lang="en-GB"/>
              <a:t>and </a:t>
            </a:r>
            <a:r>
              <a:rPr lang="en-GB" i="1"/>
              <a:t>R</a:t>
            </a:r>
            <a:r>
              <a:rPr lang="en-GB" i="1" baseline="-25000"/>
              <a:t>2</a:t>
            </a:r>
            <a:r>
              <a:rPr lang="en-GB" i="1"/>
              <a:t>(b</a:t>
            </a:r>
            <a:r>
              <a:rPr lang="en-GB" i="1" baseline="-25000"/>
              <a:t>1</a:t>
            </a:r>
            <a:r>
              <a:rPr lang="en-GB" i="1"/>
              <a:t>, 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m</a:t>
            </a:r>
            <a:r>
              <a:rPr lang="en-GB" i="1"/>
              <a:t>) </a:t>
            </a:r>
            <a:r>
              <a:rPr lang="en-GB"/>
              <a:t>with cardinality </a:t>
            </a:r>
            <a:r>
              <a:rPr lang="en-GB" i="1"/>
              <a:t>j </a:t>
            </a:r>
            <a:r>
              <a:rPr lang="en-GB"/>
              <a:t>is a relation </a:t>
            </a:r>
            <a:r>
              <a:rPr lang="en-GB" i="1"/>
              <a:t>R</a:t>
            </a:r>
            <a:r>
              <a:rPr lang="en-GB" i="1" baseline="-25000"/>
              <a:t>3</a:t>
            </a:r>
            <a:r>
              <a:rPr lang="en-GB" i="1"/>
              <a:t> </a:t>
            </a:r>
          </a:p>
          <a:p>
            <a:pPr lvl="1">
              <a:buFontTx/>
              <a:buNone/>
            </a:pPr>
            <a:r>
              <a:rPr lang="en-GB"/>
              <a:t>with degree </a:t>
            </a:r>
            <a:r>
              <a:rPr lang="en-GB" i="1"/>
              <a:t>k = n – m </a:t>
            </a:r>
            <a:r>
              <a:rPr lang="en-GB"/>
              <a:t>and cardinality i ÷ j.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7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7772400" cy="1143000"/>
          </a:xfrm>
        </p:spPr>
        <p:txBody>
          <a:bodyPr/>
          <a:lstStyle/>
          <a:p>
            <a:r>
              <a:rPr lang="en-GB" dirty="0"/>
              <a:t>Division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BB4CF-DCD4-43BE-BE35-9F08D937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1124744"/>
            <a:ext cx="65246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Algebra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33734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Relational algebra and relational calculus are the mathematical basis for ‘relational databases’.</a:t>
            </a:r>
          </a:p>
          <a:p>
            <a:pPr>
              <a:lnSpc>
                <a:spcPct val="90000"/>
              </a:lnSpc>
            </a:pPr>
            <a:r>
              <a:rPr lang="en-US" sz="2400"/>
              <a:t>Proposed by E.F. Codd in 1971 as the basis for defining the relational model.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400" b="1"/>
              <a:t>Relational algebra…….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sz="2200"/>
              <a:t>Defines theoretical way of manipulating table contents using relational operators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sz="2200"/>
              <a:t>Use of relational algebra operators on existing tables (relations) produces new relations</a:t>
            </a:r>
          </a:p>
        </p:txBody>
      </p:sp>
    </p:spTree>
    <p:extLst>
      <p:ext uri="{BB962C8B-B14F-4D97-AF65-F5344CB8AC3E}">
        <p14:creationId xmlns:p14="http://schemas.microsoft.com/office/powerpoint/2010/main" val="2025875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operators</a:t>
            </a:r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Join operators</a:t>
            </a:r>
          </a:p>
          <a:p>
            <a:pPr lvl="1"/>
            <a:r>
              <a:rPr lang="en-US"/>
              <a:t>Allows information to be combined from two or more tables</a:t>
            </a:r>
          </a:p>
          <a:p>
            <a:pPr lvl="1"/>
            <a:r>
              <a:rPr lang="en-US"/>
              <a:t>Real power behind the relational database, allowing the use of independent tables linked by common attributes</a:t>
            </a:r>
          </a:p>
        </p:txBody>
      </p:sp>
    </p:spTree>
    <p:extLst>
      <p:ext uri="{BB962C8B-B14F-4D97-AF65-F5344CB8AC3E}">
        <p14:creationId xmlns:p14="http://schemas.microsoft.com/office/powerpoint/2010/main" val="314383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 operators defined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JOIN Operator may be formally defined as:</a:t>
            </a:r>
          </a:p>
          <a:p>
            <a:pPr lvl="1">
              <a:buFontTx/>
              <a:buNone/>
            </a:pPr>
            <a:endParaRPr lang="en-GB"/>
          </a:p>
          <a:p>
            <a:pPr lvl="1">
              <a:buFontTx/>
              <a:buNone/>
            </a:pPr>
            <a:r>
              <a:rPr lang="en-GB"/>
              <a:t>The join of two relations </a:t>
            </a:r>
            <a:r>
              <a:rPr lang="en-GB" i="1"/>
              <a:t>R</a:t>
            </a:r>
            <a:r>
              <a:rPr lang="en-GB" i="1" baseline="-25000"/>
              <a:t>1</a:t>
            </a:r>
            <a:r>
              <a:rPr lang="en-GB" i="1"/>
              <a:t>(a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 i="1"/>
              <a:t>) </a:t>
            </a:r>
            <a:r>
              <a:rPr lang="en-GB"/>
              <a:t>and </a:t>
            </a:r>
            <a:r>
              <a:rPr lang="en-GB" i="1"/>
              <a:t>R</a:t>
            </a:r>
            <a:r>
              <a:rPr lang="en-GB" i="1" baseline="-25000"/>
              <a:t>2</a:t>
            </a:r>
            <a:r>
              <a:rPr lang="en-GB" i="1"/>
              <a:t>(b</a:t>
            </a:r>
            <a:r>
              <a:rPr lang="en-GB" i="1" baseline="-25000"/>
              <a:t>1</a:t>
            </a:r>
            <a:r>
              <a:rPr lang="en-GB" i="1"/>
              <a:t>, 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m</a:t>
            </a:r>
            <a:r>
              <a:rPr lang="en-GB" i="1"/>
              <a:t>) </a:t>
            </a:r>
            <a:r>
              <a:rPr lang="en-GB"/>
              <a:t>is a relation </a:t>
            </a:r>
            <a:r>
              <a:rPr lang="en-GB" i="1"/>
              <a:t>R</a:t>
            </a:r>
            <a:r>
              <a:rPr lang="en-GB" i="1" baseline="-25000"/>
              <a:t>3</a:t>
            </a:r>
            <a:r>
              <a:rPr lang="en-GB" i="1"/>
              <a:t> </a:t>
            </a:r>
            <a:r>
              <a:rPr lang="en-GB"/>
              <a:t>with degree </a:t>
            </a:r>
            <a:r>
              <a:rPr lang="en-GB" i="1"/>
              <a:t>k = n + m </a:t>
            </a:r>
            <a:r>
              <a:rPr lang="en-GB"/>
              <a:t>and attributes </a:t>
            </a:r>
          </a:p>
          <a:p>
            <a:pPr lvl="1">
              <a:buFontTx/>
              <a:buNone/>
            </a:pPr>
            <a:r>
              <a:rPr lang="en-GB"/>
              <a:t>   (</a:t>
            </a:r>
            <a:r>
              <a:rPr lang="en-GB" i="1"/>
              <a:t>a</a:t>
            </a:r>
            <a:r>
              <a:rPr lang="en-GB" i="1" baseline="-25000"/>
              <a:t>1</a:t>
            </a:r>
            <a:r>
              <a:rPr lang="en-GB" i="1"/>
              <a:t>, a</a:t>
            </a:r>
            <a:r>
              <a:rPr lang="en-GB" i="1" baseline="-25000"/>
              <a:t>2</a:t>
            </a:r>
            <a:r>
              <a:rPr lang="en-GB" i="1"/>
              <a:t>,.... ,a</a:t>
            </a:r>
            <a:r>
              <a:rPr lang="en-GB" i="1" baseline="-25000"/>
              <a:t>n</a:t>
            </a:r>
            <a:r>
              <a:rPr lang="en-GB"/>
              <a:t>, </a:t>
            </a:r>
            <a:r>
              <a:rPr lang="en-GB" i="1"/>
              <a:t>b</a:t>
            </a:r>
            <a:r>
              <a:rPr lang="en-GB" i="1" baseline="-25000"/>
              <a:t>1</a:t>
            </a:r>
            <a:r>
              <a:rPr lang="en-GB" i="1"/>
              <a:t>, b</a:t>
            </a:r>
            <a:r>
              <a:rPr lang="en-GB" i="1" baseline="-25000"/>
              <a:t>2</a:t>
            </a:r>
            <a:r>
              <a:rPr lang="en-GB" i="1"/>
              <a:t>,...., b</a:t>
            </a:r>
            <a:r>
              <a:rPr lang="en-GB" i="1" baseline="-25000"/>
              <a:t>m</a:t>
            </a:r>
            <a:r>
              <a:rPr lang="en-GB"/>
              <a:t>) </a:t>
            </a:r>
          </a:p>
          <a:p>
            <a:pPr lvl="1">
              <a:buFontTx/>
              <a:buNone/>
            </a:pPr>
            <a:r>
              <a:rPr lang="en-GB"/>
              <a:t>   that satisfy a specific join condition.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04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Join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3810000"/>
          </a:xfrm>
        </p:spPr>
        <p:txBody>
          <a:bodyPr/>
          <a:lstStyle/>
          <a:p>
            <a:r>
              <a:rPr lang="en-GB"/>
              <a:t>THETA JOIN</a:t>
            </a:r>
          </a:p>
          <a:p>
            <a:r>
              <a:rPr lang="en-GB"/>
              <a:t>EQUIJOIN</a:t>
            </a:r>
          </a:p>
          <a:p>
            <a:r>
              <a:rPr lang="en-GB"/>
              <a:t>NATURAL JOIN</a:t>
            </a:r>
          </a:p>
          <a:p>
            <a:r>
              <a:rPr lang="en-GB"/>
              <a:t>LEFT OUTER JOIN </a:t>
            </a:r>
          </a:p>
          <a:p>
            <a:r>
              <a:rPr lang="en-GB"/>
              <a:t>RIGHT OUTER JOIN</a:t>
            </a:r>
          </a:p>
          <a:p>
            <a:r>
              <a:rPr lang="en-GB"/>
              <a:t>FULL OUTER JOIN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67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772400" cy="1143000"/>
          </a:xfrm>
        </p:spPr>
        <p:txBody>
          <a:bodyPr/>
          <a:lstStyle/>
          <a:p>
            <a:r>
              <a:rPr lang="en-GB" dirty="0"/>
              <a:t>Equijoin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An equijoin is a join that links tables on the basis of an equality condition that compares specified columns of each table. </a:t>
            </a:r>
          </a:p>
          <a:p>
            <a:pPr>
              <a:lnSpc>
                <a:spcPct val="90000"/>
              </a:lnSpc>
            </a:pPr>
            <a:r>
              <a:rPr lang="en-GB" dirty="0"/>
              <a:t>The outcome of the equijoin does not eliminate duplicate columns, and the condition or criterion used to join the tables must be explicitly defined. </a:t>
            </a:r>
          </a:p>
          <a:p>
            <a:pPr>
              <a:lnSpc>
                <a:spcPct val="90000"/>
              </a:lnSpc>
            </a:pPr>
            <a:r>
              <a:rPr lang="en-GB" dirty="0"/>
              <a:t>The equijoin takes its name from the equality comparison operator (=) used in the condition.</a:t>
            </a:r>
          </a:p>
        </p:txBody>
      </p:sp>
    </p:spTree>
    <p:extLst>
      <p:ext uri="{BB962C8B-B14F-4D97-AF65-F5344CB8AC3E}">
        <p14:creationId xmlns:p14="http://schemas.microsoft.com/office/powerpoint/2010/main" val="255798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GB"/>
              <a:t>Equijoin and Theta Join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724400"/>
          </a:xfrm>
        </p:spPr>
        <p:txBody>
          <a:bodyPr/>
          <a:lstStyle/>
          <a:p>
            <a:r>
              <a:rPr lang="en-GB"/>
              <a:t>If any other comparison operator is used the equijoin is called a theta join denoted with the symbol θ (θ- join). </a:t>
            </a:r>
          </a:p>
          <a:p>
            <a:r>
              <a:rPr lang="en-GB"/>
              <a:t>So theta represents a predicate which consists of one of the comparison operators { =, &lt;, &lt;=, &gt;=, &lt; &gt;}. </a:t>
            </a:r>
          </a:p>
          <a:p>
            <a:r>
              <a:rPr lang="en-GB"/>
              <a:t>The equijoin is therefore one special type of theta join.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1636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Computing </a:t>
            </a:r>
            <a:br>
              <a:rPr lang="en-GB"/>
            </a:br>
            <a:r>
              <a:rPr lang="en-GB"/>
              <a:t>Equijoins and Theta Joins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GB"/>
              <a:t>Compute </a:t>
            </a:r>
            <a:r>
              <a:rPr lang="en-GB" i="1"/>
              <a:t>R1 </a:t>
            </a:r>
            <a:r>
              <a:rPr lang="en-GB"/>
              <a:t>X </a:t>
            </a:r>
            <a:r>
              <a:rPr lang="en-GB" i="1"/>
              <a:t>R2</a:t>
            </a:r>
            <a:r>
              <a:rPr lang="en-GB"/>
              <a:t>. </a:t>
            </a:r>
          </a:p>
          <a:p>
            <a:pPr marL="952500" lvl="1" indent="-495300">
              <a:buFontTx/>
              <a:buChar char="•"/>
            </a:pPr>
            <a:r>
              <a:rPr lang="en-GB"/>
              <a:t>This first performs a Cartesian product to form all possible combinations of the rows of </a:t>
            </a:r>
            <a:r>
              <a:rPr lang="en-GB" i="1"/>
              <a:t>R1 </a:t>
            </a:r>
            <a:r>
              <a:rPr lang="en-GB"/>
              <a:t>and </a:t>
            </a:r>
            <a:r>
              <a:rPr lang="en-GB" i="1"/>
              <a:t>R2</a:t>
            </a:r>
            <a:r>
              <a:rPr lang="en-GB"/>
              <a:t>.</a:t>
            </a:r>
          </a:p>
          <a:p>
            <a:pPr marL="533400" indent="-533400">
              <a:buFontTx/>
              <a:buAutoNum type="arabicPeriod"/>
            </a:pPr>
            <a:r>
              <a:rPr lang="en-GB"/>
              <a:t>Restrict the Cartesian product to only those rows where the values in certain columns match.</a:t>
            </a:r>
          </a:p>
          <a:p>
            <a:pPr marL="533400" indent="-53340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171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7772400" cy="1143000"/>
          </a:xfrm>
        </p:spPr>
        <p:txBody>
          <a:bodyPr/>
          <a:lstStyle/>
          <a:p>
            <a:r>
              <a:rPr lang="en-GB" dirty="0"/>
              <a:t>Equijoin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AC5D6-6250-43FC-8F38-64F2F445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143000"/>
            <a:ext cx="8604448" cy="49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3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765F-C23D-46E1-BF76-0F4B7544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Equijoin Example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189DF-633F-4D3A-93D0-59AA880B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340768"/>
            <a:ext cx="8028384" cy="54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81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7772400" cy="1143000"/>
          </a:xfrm>
        </p:spPr>
        <p:txBody>
          <a:bodyPr/>
          <a:lstStyle/>
          <a:p>
            <a:r>
              <a:rPr lang="en-GB" dirty="0"/>
              <a:t>Equijoin Example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2759-EE83-4ABD-8A2E-32DF3D70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8840"/>
            <a:ext cx="8305800" cy="37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5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8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7772400" cy="1143000"/>
          </a:xfrm>
        </p:spPr>
        <p:txBody>
          <a:bodyPr/>
          <a:lstStyle/>
          <a:p>
            <a:r>
              <a:rPr lang="en-US"/>
              <a:t>Natural Join </a:t>
            </a:r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/>
          <a:lstStyle/>
          <a:p>
            <a:r>
              <a:rPr lang="en-US" sz="3000"/>
              <a:t>Links tables by selecting only rows with common values in their common attribute(s)</a:t>
            </a:r>
          </a:p>
          <a:p>
            <a:r>
              <a:rPr lang="en-US"/>
              <a:t>The common column(s) is (are) referred to as the </a:t>
            </a:r>
            <a:r>
              <a:rPr lang="en-US" b="1"/>
              <a:t>join column(s)</a:t>
            </a:r>
            <a:r>
              <a:rPr lang="en-US"/>
              <a:t>. </a:t>
            </a:r>
          </a:p>
          <a:p>
            <a:r>
              <a:rPr lang="en-US"/>
              <a:t>The natural join is in fact an equijoin, however, in addition, we drop the duplicate attributes, so the resulting relation contains one less column than that of the equijoin.</a:t>
            </a:r>
          </a:p>
          <a:p>
            <a:pPr lvl="1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04300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/>
              <a:t>Re-visiting Set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D0546-C617-4D45-987A-D35134E7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1722967"/>
            <a:ext cx="8964488" cy="34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7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</p:spPr>
        <p:txBody>
          <a:bodyPr/>
          <a:lstStyle/>
          <a:p>
            <a:r>
              <a:rPr lang="en-US"/>
              <a:t>Computing the Natural Join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/>
              <a:t>Compute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 </a:t>
            </a:r>
            <a:r>
              <a:rPr lang="en-US"/>
              <a:t>X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/>
              <a:t>. This first performs a Cartesian product to form all possible combinations of the rows of </a:t>
            </a:r>
            <a:r>
              <a:rPr lang="en-US" i="1"/>
              <a:t>R</a:t>
            </a:r>
            <a:r>
              <a:rPr lang="en-US" i="1" baseline="-25000"/>
              <a:t>1 </a:t>
            </a:r>
            <a:r>
              <a:rPr lang="en-US"/>
              <a:t>and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 i="1"/>
              <a:t>.</a:t>
            </a:r>
            <a:endParaRPr lang="en-US"/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/>
              <a:t>Select those tuples where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Tuple</a:t>
            </a:r>
            <a:r>
              <a:rPr lang="en-US"/>
              <a:t>.</a:t>
            </a:r>
            <a:r>
              <a:rPr lang="en-US" i="1"/>
              <a:t>y </a:t>
            </a:r>
            <a:r>
              <a:rPr lang="en-US"/>
              <a:t>=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 i="1"/>
              <a:t>Tuple</a:t>
            </a:r>
            <a:r>
              <a:rPr lang="en-US"/>
              <a:t>.</a:t>
            </a:r>
            <a:r>
              <a:rPr lang="en-US" i="1"/>
              <a:t>y. </a:t>
            </a:r>
            <a:r>
              <a:rPr lang="en-US"/>
              <a:t>Only the rows are selected where the attribute values in the join column(s) are equal.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/>
              <a:t>Perform a PROJECT operation on either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/>
              <a:t>.</a:t>
            </a:r>
            <a:r>
              <a:rPr lang="en-US" i="1"/>
              <a:t>y </a:t>
            </a:r>
            <a:r>
              <a:rPr lang="en-US"/>
              <a:t>or </a:t>
            </a:r>
            <a:r>
              <a:rPr lang="en-US" i="1"/>
              <a:t>R</a:t>
            </a:r>
            <a:r>
              <a:rPr lang="en-US" i="1" baseline="-25000"/>
              <a:t>2</a:t>
            </a:r>
            <a:r>
              <a:rPr lang="en-US"/>
              <a:t>.</a:t>
            </a:r>
            <a:r>
              <a:rPr lang="en-US" i="1"/>
              <a:t>y </a:t>
            </a:r>
            <a:r>
              <a:rPr lang="en-US"/>
              <a:t>to the result of step (2), and call it </a:t>
            </a:r>
            <a:r>
              <a:rPr lang="en-US" i="1"/>
              <a:t>y </a:t>
            </a:r>
            <a:r>
              <a:rPr lang="en-US"/>
              <a:t>in the final relation. </a:t>
            </a:r>
          </a:p>
        </p:txBody>
      </p:sp>
    </p:spTree>
    <p:extLst>
      <p:ext uri="{BB962C8B-B14F-4D97-AF65-F5344CB8AC3E}">
        <p14:creationId xmlns:p14="http://schemas.microsoft.com/office/powerpoint/2010/main" val="255433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7772400" cy="1143000"/>
          </a:xfrm>
        </p:spPr>
        <p:txBody>
          <a:bodyPr/>
          <a:lstStyle/>
          <a:p>
            <a:r>
              <a:rPr lang="en-US" dirty="0"/>
              <a:t>Natural Join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FA7A5-E28E-4DEC-8593-C43A1EF5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78" y="1556792"/>
            <a:ext cx="7351243" cy="43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9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Natural Join Example (continued)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ADEAE-EC28-465A-84B4-24F8CF6E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24" y="1313384"/>
            <a:ext cx="5961952" cy="5544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7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Natural Join Example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79ED5-43EF-4B6C-9235-EA551F31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9" y="1209711"/>
            <a:ext cx="5420041" cy="5616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10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Natural Join Example</a:t>
            </a:r>
            <a:br>
              <a:rPr lang="en-US" sz="3700"/>
            </a:br>
            <a:r>
              <a:rPr lang="en-US" sz="3700"/>
              <a:t>(continued)</a:t>
            </a:r>
            <a:endParaRPr lang="en-GB" sz="370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A1832-B45A-4B2E-8EED-1EB96A64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44768"/>
            <a:ext cx="8229600" cy="2036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24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Natural Join Example</a:t>
            </a:r>
            <a:br>
              <a:rPr lang="en-US" sz="3700"/>
            </a:br>
            <a:r>
              <a:rPr lang="en-US" sz="3700"/>
              <a:t>(continued)</a:t>
            </a:r>
            <a:endParaRPr lang="en-GB" sz="370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39BD0C-FE67-4DBF-BDD4-866630D3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8168"/>
            <a:ext cx="8229600" cy="251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235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Relational Algebra Operators (continued)</a:t>
            </a:r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536" y="1700808"/>
            <a:ext cx="7772400" cy="3373438"/>
          </a:xfrm>
        </p:spPr>
        <p:txBody>
          <a:bodyPr/>
          <a:lstStyle/>
          <a:p>
            <a:r>
              <a:rPr lang="en-US" sz="3000" dirty="0"/>
              <a:t>Natural Join:</a:t>
            </a:r>
          </a:p>
          <a:p>
            <a:pPr lvl="1"/>
            <a:r>
              <a:rPr lang="en-US" sz="2600" dirty="0"/>
              <a:t>Final outcome yields table that</a:t>
            </a:r>
            <a:r>
              <a:rPr lang="en-US" dirty="0"/>
              <a:t> </a:t>
            </a:r>
          </a:p>
          <a:p>
            <a:pPr lvl="2"/>
            <a:r>
              <a:rPr lang="en-US" sz="2200" dirty="0"/>
              <a:t>Does not include unmatched pairs</a:t>
            </a:r>
          </a:p>
          <a:p>
            <a:pPr lvl="2"/>
            <a:r>
              <a:rPr lang="en-US" sz="2200" dirty="0"/>
              <a:t>Provides only copies of matches</a:t>
            </a:r>
          </a:p>
          <a:p>
            <a:pPr lvl="1"/>
            <a:r>
              <a:rPr lang="en-US" sz="2600" dirty="0"/>
              <a:t>If no match is made between the table rows</a:t>
            </a:r>
          </a:p>
          <a:p>
            <a:pPr lvl="2"/>
            <a:r>
              <a:rPr lang="en-US" sz="2200" dirty="0"/>
              <a:t>the new table does not include the unmatched row</a:t>
            </a:r>
          </a:p>
        </p:txBody>
      </p:sp>
    </p:spTree>
    <p:extLst>
      <p:ext uri="{BB962C8B-B14F-4D97-AF65-F5344CB8AC3E}">
        <p14:creationId xmlns:p14="http://schemas.microsoft.com/office/powerpoint/2010/main" val="4183937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7772400" cy="1143000"/>
          </a:xfrm>
        </p:spPr>
        <p:txBody>
          <a:bodyPr/>
          <a:lstStyle/>
          <a:p>
            <a:r>
              <a:rPr lang="en-US"/>
              <a:t>Outer Join</a:t>
            </a:r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305800" cy="3684588"/>
          </a:xfrm>
        </p:spPr>
        <p:txBody>
          <a:bodyPr>
            <a:normAutofit fontScale="92500" lnSpcReduction="10000"/>
          </a:bodyPr>
          <a:lstStyle/>
          <a:p>
            <a:pPr lvl="1">
              <a:buFontTx/>
              <a:buChar char="•"/>
            </a:pPr>
            <a:r>
              <a:rPr lang="en-US"/>
              <a:t>Matched pairs are retained and any unmatched values in other table are left null</a:t>
            </a:r>
          </a:p>
          <a:p>
            <a:pPr lvl="1">
              <a:buFontTx/>
              <a:buChar char="•"/>
            </a:pPr>
            <a:r>
              <a:rPr lang="en-US"/>
              <a:t>In outer join for tables CUSTOMER and AGENT, two scenarios are possible:</a:t>
            </a:r>
          </a:p>
          <a:p>
            <a:pPr lvl="2"/>
            <a:r>
              <a:rPr lang="en-US" sz="2400"/>
              <a:t>Left outer join</a:t>
            </a:r>
          </a:p>
          <a:p>
            <a:pPr lvl="2">
              <a:buFontTx/>
              <a:buNone/>
            </a:pPr>
            <a:r>
              <a:rPr lang="en-US"/>
              <a:t>Yields all rows in CUSTOMER table, including those that do not have a matching value in the AGENT table</a:t>
            </a:r>
          </a:p>
          <a:p>
            <a:pPr lvl="2"/>
            <a:r>
              <a:rPr lang="en-US" sz="2400"/>
              <a:t>Right outer join</a:t>
            </a:r>
          </a:p>
          <a:p>
            <a:pPr lvl="2">
              <a:buFontTx/>
              <a:buNone/>
            </a:pPr>
            <a:r>
              <a:rPr lang="en-US"/>
              <a:t>Yields all rows in AGENT table, including those that do not have matching values in the CUSTOMER table</a:t>
            </a:r>
          </a:p>
        </p:txBody>
      </p:sp>
    </p:spTree>
    <p:extLst>
      <p:ext uri="{BB962C8B-B14F-4D97-AF65-F5344CB8AC3E}">
        <p14:creationId xmlns:p14="http://schemas.microsoft.com/office/powerpoint/2010/main" val="3689200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7772400" cy="1143000"/>
          </a:xfrm>
        </p:spPr>
        <p:txBody>
          <a:bodyPr/>
          <a:lstStyle/>
          <a:p>
            <a:r>
              <a:rPr lang="en-GB"/>
              <a:t>Types of Outer Join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2057400"/>
            <a:ext cx="7543800" cy="4343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GB"/>
              <a:t>There are three common types of the outer join: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/>
              <a:t>	Left outer join – keeps data from the left-hand relation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/>
              <a:t>	Right outer join – keeps data from the right-hand relation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/>
              <a:t>	Full outer join – keeps data from both relations</a:t>
            </a:r>
          </a:p>
          <a:p>
            <a:pPr>
              <a:lnSpc>
                <a:spcPct val="90000"/>
              </a:lnSpc>
            </a:pPr>
            <a:endParaRPr lang="en-GB"/>
          </a:p>
        </p:txBody>
      </p:sp>
      <p:pic>
        <p:nvPicPr>
          <p:cNvPr id="434180" name="Picture 4" descr="huge-left-outer-joi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743200"/>
            <a:ext cx="595313" cy="552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4182" name="Picture 6" descr="huge-right-outer-jo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733800"/>
            <a:ext cx="609600" cy="549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4184" name="Picture 8" descr="huge-full-outer-jo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48200"/>
            <a:ext cx="6096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81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1143000"/>
          </a:xfrm>
        </p:spPr>
        <p:txBody>
          <a:bodyPr/>
          <a:lstStyle/>
          <a:p>
            <a:r>
              <a:rPr lang="en-GB"/>
              <a:t>Computing a Left Outer Join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381000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Compute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 </a:t>
            </a:r>
            <a:r>
              <a:rPr lang="en-GB" sz="2400"/>
              <a:t>X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/>
              <a:t>. This fi rst performs a Cartesian product to form all possible combinations of the rows of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 </a:t>
            </a:r>
            <a:r>
              <a:rPr lang="en-GB" sz="2400"/>
              <a:t>and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 i="1"/>
              <a:t>.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Select those tuples where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Tuple</a:t>
            </a:r>
            <a:r>
              <a:rPr lang="en-GB" sz="2400"/>
              <a:t>.</a:t>
            </a:r>
            <a:r>
              <a:rPr lang="en-GB" sz="2400" i="1"/>
              <a:t>y </a:t>
            </a:r>
            <a:r>
              <a:rPr lang="en-GB" sz="2400"/>
              <a:t>=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 i="1"/>
              <a:t>Tuple</a:t>
            </a:r>
            <a:r>
              <a:rPr lang="en-GB" sz="2400"/>
              <a:t>.</a:t>
            </a:r>
            <a:r>
              <a:rPr lang="en-GB" sz="2400" i="1"/>
              <a:t>y. 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 b="1"/>
              <a:t> </a:t>
            </a:r>
            <a:r>
              <a:rPr lang="en-GB" sz="2400"/>
              <a:t>Select those tuples in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 </a:t>
            </a:r>
            <a:r>
              <a:rPr lang="en-GB" sz="2400"/>
              <a:t>that do not have matching values in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 i="1"/>
              <a:t>, </a:t>
            </a:r>
            <a:r>
              <a:rPr lang="en-GB" sz="2400"/>
              <a:t>so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Tuple</a:t>
            </a:r>
            <a:r>
              <a:rPr lang="en-GB" sz="2400"/>
              <a:t>.</a:t>
            </a:r>
            <a:r>
              <a:rPr lang="en-GB" sz="2400" i="1"/>
              <a:t>y </a:t>
            </a:r>
            <a:r>
              <a:rPr lang="en-GB" sz="2400"/>
              <a:t>&lt;&gt;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 i="1"/>
              <a:t>Tuple</a:t>
            </a:r>
            <a:r>
              <a:rPr lang="en-GB" sz="2400"/>
              <a:t>.</a:t>
            </a:r>
            <a:r>
              <a:rPr lang="en-GB" sz="2400" i="1"/>
              <a:t>y.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Perform a PROJECT operation on either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/>
              <a:t>.</a:t>
            </a:r>
            <a:r>
              <a:rPr lang="en-GB" sz="2400" i="1"/>
              <a:t>y </a:t>
            </a:r>
            <a:r>
              <a:rPr lang="en-GB" sz="2400"/>
              <a:t>or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/>
              <a:t>.</a:t>
            </a:r>
            <a:r>
              <a:rPr lang="en-GB" sz="2400" i="1"/>
              <a:t>y </a:t>
            </a:r>
            <a:r>
              <a:rPr lang="en-GB" sz="2400"/>
              <a:t>to the result of step (2), and call it simply </a:t>
            </a:r>
            <a:r>
              <a:rPr lang="en-GB" sz="2400" i="1"/>
              <a:t>y </a:t>
            </a:r>
            <a:r>
              <a:rPr lang="en-GB" sz="2400"/>
              <a:t>in the final relation. Finally, project the rest of the attributes in </a:t>
            </a:r>
            <a:r>
              <a:rPr lang="en-GB" sz="2400" i="1"/>
              <a:t>R</a:t>
            </a:r>
            <a:r>
              <a:rPr lang="en-GB" sz="2400" i="1" baseline="-25000"/>
              <a:t>1</a:t>
            </a:r>
            <a:r>
              <a:rPr lang="en-GB" sz="2400" i="1"/>
              <a:t> </a:t>
            </a:r>
            <a:r>
              <a:rPr lang="en-GB" sz="2400"/>
              <a:t>and </a:t>
            </a:r>
            <a:r>
              <a:rPr lang="en-GB" sz="2400" i="1"/>
              <a:t>R</a:t>
            </a:r>
            <a:r>
              <a:rPr lang="en-GB" sz="2400" i="1" baseline="-25000"/>
              <a:t>2</a:t>
            </a:r>
            <a:r>
              <a:rPr lang="en-GB" sz="2400"/>
              <a:t>, except </a:t>
            </a:r>
            <a:r>
              <a:rPr lang="en-GB" sz="2400" i="1"/>
              <a:t>y</a:t>
            </a:r>
            <a:r>
              <a:rPr lang="en-GB" sz="2400"/>
              <a:t>, and drop the prefix </a:t>
            </a:r>
            <a:r>
              <a:rPr lang="en-GB" sz="2400" i="1"/>
              <a:t>R</a:t>
            </a:r>
            <a:r>
              <a:rPr lang="en-GB" sz="2400" i="1" baseline="-25000"/>
              <a:t>1 </a:t>
            </a:r>
            <a:r>
              <a:rPr lang="en-GB" sz="2400"/>
              <a:t>and </a:t>
            </a:r>
            <a:r>
              <a:rPr lang="en-GB" sz="2400" i="1"/>
              <a:t>R</a:t>
            </a:r>
            <a:r>
              <a:rPr lang="en-GB" sz="2400" i="1" baseline="-25000"/>
              <a:t>2 </a:t>
            </a:r>
            <a:r>
              <a:rPr lang="en-GB" sz="2400"/>
              <a:t>in the final relation.</a:t>
            </a:r>
          </a:p>
        </p:txBody>
      </p:sp>
    </p:spTree>
    <p:extLst>
      <p:ext uri="{BB962C8B-B14F-4D97-AF65-F5344CB8AC3E}">
        <p14:creationId xmlns:p14="http://schemas.microsoft.com/office/powerpoint/2010/main" val="232148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Algebra Operators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7772400" cy="33734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UNION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INTERSECT 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DIFFERENCE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PRODUCT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SELECT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PROJECT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JOIN</a:t>
            </a:r>
          </a:p>
          <a:p>
            <a:pPr>
              <a:lnSpc>
                <a:spcPct val="80000"/>
              </a:lnSpc>
              <a:spcBef>
                <a:spcPct val="40000"/>
              </a:spcBef>
            </a:pPr>
            <a:r>
              <a:rPr lang="en-US" sz="2400" b="1" dirty="0"/>
              <a:t>DIVIDE</a:t>
            </a:r>
          </a:p>
        </p:txBody>
      </p:sp>
      <p:sp>
        <p:nvSpPr>
          <p:cNvPr id="294919" name="Rectangle 7"/>
          <p:cNvSpPr>
            <a:spLocks noChangeArrowheads="1"/>
          </p:cNvSpPr>
          <p:nvPr/>
        </p:nvSpPr>
        <p:spPr bwMode="auto">
          <a:xfrm>
            <a:off x="660400" y="546100"/>
            <a:ext cx="392113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208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/>
              <a:t>Left Outer Join Example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2943C1-0ED9-41BF-A797-5118C3E9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4437"/>
            <a:ext cx="8229600" cy="2777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5757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/>
              <a:t>Right Outer Join Example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F461F-F2EF-420D-9C0D-E1F3E7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64149"/>
            <a:ext cx="8229600" cy="2798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912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</p:spPr>
        <p:txBody>
          <a:bodyPr/>
          <a:lstStyle/>
          <a:p>
            <a:r>
              <a:rPr lang="en-GB"/>
              <a:t>Building Queries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GB" sz="2400"/>
              <a:t>In order to build a query using a </a:t>
            </a:r>
            <a:r>
              <a:rPr lang="en-GB" sz="2400" b="1"/>
              <a:t>relational algebraic expression </a:t>
            </a:r>
            <a:r>
              <a:rPr lang="en-GB" sz="2400"/>
              <a:t>you should follow the following steps: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List all the attributes we need to give the answer.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Select all the relations we need, based on the list of attributes.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GB" sz="2400"/>
              <a:t>Specify the relational operators and the intermediate results that are needed.</a:t>
            </a:r>
          </a:p>
          <a:p>
            <a:pPr marL="457200" indent="-457200">
              <a:lnSpc>
                <a:spcPct val="90000"/>
              </a:lnSpc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571308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E495C-B37C-4C02-8C1D-1C9C20A2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440940"/>
            <a:ext cx="8963025" cy="535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584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/>
              <a:t>Example: Car Inspection ERD Database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0BB91-370D-4AA3-BDA0-9A4F9EFE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9844"/>
            <a:ext cx="8229600" cy="3106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0943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Example: Car Inspection Database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9C88D-B8F8-4E4D-9189-A73835D8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33" y="1268760"/>
            <a:ext cx="5898934" cy="5589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0608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286000"/>
            <a:ext cx="7696200" cy="1403350"/>
          </a:xfrm>
        </p:spPr>
        <p:txBody>
          <a:bodyPr/>
          <a:lstStyle/>
          <a:p>
            <a:pPr>
              <a:buFontTx/>
              <a:buNone/>
            </a:pPr>
            <a:r>
              <a:rPr lang="en-GB" sz="2400" dirty="0"/>
              <a:t>‘List all information about cars where the model year is after 2018.’</a:t>
            </a:r>
          </a:p>
          <a:p>
            <a:pPr>
              <a:buFontTx/>
              <a:buNone/>
            </a:pPr>
            <a:r>
              <a:rPr lang="en-GB" sz="2400" dirty="0">
                <a:cs typeface="Arial" charset="0"/>
              </a:rPr>
              <a:t> →	</a:t>
            </a:r>
            <a:r>
              <a:rPr lang="en-GB" sz="2400" dirty="0"/>
              <a:t>σ </a:t>
            </a:r>
            <a:r>
              <a:rPr lang="en-GB" sz="2400" i="1" baseline="-25000" dirty="0" err="1"/>
              <a:t>model_year</a:t>
            </a:r>
            <a:r>
              <a:rPr lang="en-GB" sz="2400" i="1" baseline="-25000" dirty="0"/>
              <a:t> &gt;2018</a:t>
            </a:r>
            <a:r>
              <a:rPr lang="en-GB" sz="2400" i="1" dirty="0"/>
              <a:t> (CAR)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47A71-AC00-47C9-99FE-2BB25393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2" y="4092858"/>
            <a:ext cx="7323336" cy="16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5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1143000"/>
          </a:xfrm>
        </p:spPr>
        <p:txBody>
          <a:bodyPr/>
          <a:lstStyle/>
          <a:p>
            <a:r>
              <a:rPr lang="en-GB"/>
              <a:t>Example 2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447800"/>
            <a:ext cx="7239000" cy="1524000"/>
          </a:xfrm>
        </p:spPr>
        <p:txBody>
          <a:bodyPr/>
          <a:lstStyle/>
          <a:p>
            <a:pPr>
              <a:buFontTx/>
              <a:buNone/>
            </a:pPr>
            <a:r>
              <a:rPr lang="en-GB" sz="2400" dirty="0"/>
              <a:t>‘Display all the part names and their prices where the cost of the part is greater than 120.00.’</a:t>
            </a:r>
          </a:p>
          <a:p>
            <a:pPr>
              <a:buFontTx/>
              <a:buNone/>
            </a:pPr>
            <a:r>
              <a:rPr lang="en-GB" sz="2400" dirty="0">
                <a:cs typeface="Arial" charset="0"/>
              </a:rPr>
              <a:t> →   </a:t>
            </a:r>
            <a:r>
              <a:rPr lang="en-US" sz="2400" i="1" dirty="0">
                <a:solidFill>
                  <a:srgbClr val="000000"/>
                </a:solidFill>
                <a:cs typeface="Times New Roman" pitchFamily="18" charset="0"/>
              </a:rPr>
              <a:t>∏</a:t>
            </a:r>
            <a:r>
              <a:rPr lang="en-GB" sz="2400" i="1" dirty="0"/>
              <a:t> </a:t>
            </a:r>
            <a:r>
              <a:rPr lang="en-GB" sz="2400" i="1" dirty="0" err="1"/>
              <a:t>part_name</a:t>
            </a:r>
            <a:r>
              <a:rPr lang="en-GB" sz="2400" i="1" dirty="0"/>
              <a:t>(</a:t>
            </a:r>
            <a:r>
              <a:rPr lang="en-GB" sz="2400" dirty="0"/>
              <a:t>σ </a:t>
            </a:r>
            <a:r>
              <a:rPr lang="en-GB" sz="2400" i="1" baseline="-25000" dirty="0" err="1"/>
              <a:t>part_cost</a:t>
            </a:r>
            <a:r>
              <a:rPr lang="en-GB" sz="2400" i="1" baseline="-25000" dirty="0"/>
              <a:t> &gt;20.00 </a:t>
            </a:r>
            <a:r>
              <a:rPr lang="en-GB" sz="2400" i="1" dirty="0"/>
              <a:t>(PART))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9474C-79FE-4799-AAC3-48B547E8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42" y="3583682"/>
            <a:ext cx="7841515" cy="16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8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3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‘List the car registration and model details and part numbers for all cars where the model year is 2017, where an inspection was carried out after 01/03/2018, which resulted in a part being required for a repair.’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33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GB"/>
              <a:t>Example 3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B8AE0-E514-4783-91CC-BD471A84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92808"/>
            <a:ext cx="8064896" cy="1728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80232-8161-49A5-9787-43784654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36" y="3798936"/>
            <a:ext cx="8064895" cy="17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Yields values for all rows found in a table</a:t>
            </a:r>
          </a:p>
          <a:p>
            <a:r>
              <a:rPr lang="en-US"/>
              <a:t>Can be used to list either all row values or it can yield only those row values that match a specified criterion</a:t>
            </a:r>
          </a:p>
          <a:p>
            <a:r>
              <a:rPr lang="en-US"/>
              <a:t>Yields a horizontal subset of a table</a:t>
            </a:r>
          </a:p>
          <a:p>
            <a:pPr>
              <a:buFontTx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432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Example 3(continued)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5BAE9-7E47-4BB9-A677-B3B4547C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77" y="1284784"/>
            <a:ext cx="5461446" cy="5544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9625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5693"/>
            <a:ext cx="7772400" cy="1143000"/>
          </a:xfrm>
        </p:spPr>
        <p:txBody>
          <a:bodyPr/>
          <a:lstStyle/>
          <a:p>
            <a:r>
              <a:rPr lang="en-GB" dirty="0"/>
              <a:t>Example 3(continued)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5F682-D497-4146-9BC5-EF466AD2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162050"/>
            <a:ext cx="6515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5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3(continued)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2B3A2-1560-420A-A863-848275F1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6840"/>
            <a:ext cx="9144000" cy="15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2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Relational calculus is a formal language based upon a branch of mathematical logic called predicate calculus. </a:t>
            </a:r>
          </a:p>
          <a:p>
            <a:r>
              <a:rPr lang="en-GB" dirty="0"/>
              <a:t>There are two types of relational calculus.</a:t>
            </a:r>
          </a:p>
          <a:p>
            <a:r>
              <a:rPr lang="en-GB" dirty="0"/>
              <a:t>Tuple relational calculus allows users to describe what they want, rather than how to compute it. </a:t>
            </a:r>
          </a:p>
          <a:p>
            <a:r>
              <a:rPr lang="en-GB" dirty="0"/>
              <a:t>Domain relational calculus is different from tuple relational calculus as it uses domain variables that take on values from an attribute domain, rather than values for an entire tuple. </a:t>
            </a:r>
          </a:p>
        </p:txBody>
      </p:sp>
    </p:spTree>
    <p:extLst>
      <p:ext uri="{BB962C8B-B14F-4D97-AF65-F5344CB8AC3E}">
        <p14:creationId xmlns:p14="http://schemas.microsoft.com/office/powerpoint/2010/main" val="3035411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 Relational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Tuple Relational Calculus is a non procedural query language which is used to describe what information is required from the database without giving a specific method for obtaining that information. </a:t>
            </a:r>
          </a:p>
          <a:p>
            <a:r>
              <a:rPr lang="en-GB" dirty="0"/>
              <a:t>When specifying a query in Tuple Relational Calculus we say only what attributes are to be retrieved and not how the query is to be executed.</a:t>
            </a:r>
          </a:p>
        </p:txBody>
      </p:sp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Tuple Relational Calculus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 In Tuple Relational Calculus, we specify a number of tuple variables where each tuple variable ranges over a database table. </a:t>
            </a:r>
          </a:p>
          <a:p>
            <a:r>
              <a:rPr lang="en-GB" dirty="0"/>
              <a:t>The values of the tuple variables are the actual tuples in the table.</a:t>
            </a:r>
          </a:p>
          <a:p>
            <a:r>
              <a:rPr lang="en-GB" dirty="0"/>
              <a:t>A query in the tuple relational calculus is expressed as</a:t>
            </a:r>
          </a:p>
          <a:p>
            <a:pPr marL="0" indent="0">
              <a:buNone/>
            </a:pPr>
            <a:r>
              <a:rPr lang="en-GB" dirty="0"/>
              <a:t>				{</a:t>
            </a:r>
            <a:r>
              <a:rPr lang="en-GB" dirty="0" err="1"/>
              <a:t>t|P</a:t>
            </a:r>
            <a:r>
              <a:rPr lang="en-GB" dirty="0"/>
              <a:t>(t)}</a:t>
            </a:r>
          </a:p>
          <a:p>
            <a:r>
              <a:rPr lang="en-GB" dirty="0"/>
              <a:t>Which represents the set of tuples, T for which predicate, P is true. </a:t>
            </a:r>
          </a:p>
          <a:p>
            <a:r>
              <a:rPr lang="en-GB" dirty="0"/>
              <a:t>Therefore the results of this query are all tuples that satisfy the condition represented by predicate P.</a:t>
            </a:r>
          </a:p>
        </p:txBody>
      </p:sp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Tuple Relational Calculus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example If we wanted to write the following query: </a:t>
            </a:r>
          </a:p>
          <a:p>
            <a:r>
              <a:rPr lang="en-GB" dirty="0"/>
              <a:t>“Find all cars with a </a:t>
            </a:r>
            <a:r>
              <a:rPr lang="en-GB" dirty="0" err="1"/>
              <a:t>model_year</a:t>
            </a:r>
            <a:r>
              <a:rPr lang="en-GB" dirty="0"/>
              <a:t> &gt;= 2018” using tuple relational calculus we would write:</a:t>
            </a:r>
          </a:p>
          <a:p>
            <a:pPr marL="0" indent="0">
              <a:buNone/>
            </a:pPr>
            <a:r>
              <a:rPr lang="en-GB" i="1" dirty="0"/>
              <a:t>	{C|C </a:t>
            </a:r>
            <a:r>
              <a:rPr lang="en-GB" dirty="0"/>
              <a:t>∈ </a:t>
            </a:r>
            <a:r>
              <a:rPr lang="en-GB" i="1" dirty="0"/>
              <a:t>Car </a:t>
            </a:r>
            <a:r>
              <a:rPr lang="en-GB" dirty="0"/>
              <a:t>∧ </a:t>
            </a:r>
            <a:r>
              <a:rPr lang="en-GB" i="1" dirty="0"/>
              <a:t>C.MODEL_YEAR&gt;=2018}</a:t>
            </a:r>
          </a:p>
          <a:p>
            <a:r>
              <a:rPr lang="en-GB" dirty="0"/>
              <a:t>This query means return the set of tuples, t, where t belongs to the Car relation and the </a:t>
            </a:r>
            <a:r>
              <a:rPr lang="en-GB" dirty="0" err="1"/>
              <a:t>model_year</a:t>
            </a:r>
            <a:r>
              <a:rPr lang="en-GB" dirty="0"/>
              <a:t> for year t is greater than 2018. </a:t>
            </a:r>
          </a:p>
        </p:txBody>
      </p:sp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Tuple Relational Calculus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A formulae in tuple relational calculus consists of predicate calculus atoms. An atom has one of the following forms:</a:t>
            </a:r>
          </a:p>
          <a:p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 </a:t>
            </a:r>
            <a:r>
              <a:rPr lang="en-GB" i="1" dirty="0"/>
              <a:t>R(t) </a:t>
            </a:r>
            <a:r>
              <a:rPr lang="en-GB" dirty="0"/>
              <a:t>where t is a tuple variable and R is a relation name.</a:t>
            </a:r>
          </a:p>
          <a:p>
            <a:r>
              <a:rPr lang="en-GB" dirty="0"/>
              <a:t>(ii) </a:t>
            </a:r>
            <a:r>
              <a:rPr lang="en-GB" dirty="0" err="1"/>
              <a:t>t.</a:t>
            </a:r>
            <a:r>
              <a:rPr lang="en-GB" i="1" dirty="0" err="1"/>
              <a:t>A</a:t>
            </a:r>
            <a:r>
              <a:rPr lang="en-GB" i="1" dirty="0"/>
              <a:t> </a:t>
            </a:r>
            <a:r>
              <a:rPr lang="en-GB" i="1" dirty="0" err="1"/>
              <a:t>oper</a:t>
            </a:r>
            <a:r>
              <a:rPr lang="en-GB" i="1" dirty="0"/>
              <a:t> </a:t>
            </a:r>
            <a:r>
              <a:rPr lang="en-GB" i="1" dirty="0" err="1"/>
              <a:t>s.B</a:t>
            </a:r>
            <a:endParaRPr lang="en-GB" i="1" dirty="0"/>
          </a:p>
          <a:p>
            <a:pPr lvl="1"/>
            <a:r>
              <a:rPr lang="en-GB" dirty="0"/>
              <a:t>where t and s are tuple variables,</a:t>
            </a:r>
          </a:p>
          <a:p>
            <a:pPr lvl="1"/>
            <a:r>
              <a:rPr lang="en-GB" dirty="0"/>
              <a:t>A and B are attributes and</a:t>
            </a:r>
          </a:p>
          <a:p>
            <a:pPr lvl="1"/>
            <a:r>
              <a:rPr lang="en-GB" i="1" dirty="0" err="1"/>
              <a:t>oper</a:t>
            </a:r>
            <a:r>
              <a:rPr lang="en-GB" i="1" dirty="0"/>
              <a:t> </a:t>
            </a:r>
            <a:r>
              <a:rPr lang="en-GB" dirty="0"/>
              <a:t>is a comparison operator.</a:t>
            </a:r>
          </a:p>
          <a:p>
            <a:r>
              <a:rPr lang="en-GB" dirty="0"/>
              <a:t>(iii) </a:t>
            </a:r>
            <a:r>
              <a:rPr lang="en-GB" dirty="0" err="1"/>
              <a:t>t.</a:t>
            </a:r>
            <a:r>
              <a:rPr lang="en-GB" i="1" dirty="0" err="1"/>
              <a:t>A</a:t>
            </a:r>
            <a:r>
              <a:rPr lang="en-GB" i="1" dirty="0"/>
              <a:t> </a:t>
            </a:r>
            <a:r>
              <a:rPr lang="en-GB" i="1" dirty="0" err="1"/>
              <a:t>oper</a:t>
            </a:r>
            <a:r>
              <a:rPr lang="en-GB" i="1" dirty="0"/>
              <a:t> </a:t>
            </a:r>
            <a:r>
              <a:rPr lang="en-GB" i="1" dirty="0" err="1"/>
              <a:t>const</a:t>
            </a:r>
            <a:endParaRPr lang="en-GB" i="1" dirty="0"/>
          </a:p>
          <a:p>
            <a:pPr lvl="1"/>
            <a:r>
              <a:rPr lang="en-GB" dirty="0"/>
              <a:t>where t is a tuple variable,</a:t>
            </a:r>
          </a:p>
          <a:p>
            <a:pPr lvl="1"/>
            <a:r>
              <a:rPr lang="en-GB" dirty="0"/>
              <a:t>A is an attribute,</a:t>
            </a:r>
          </a:p>
          <a:p>
            <a:pPr lvl="1"/>
            <a:r>
              <a:rPr lang="en-GB" dirty="0" err="1"/>
              <a:t>oper</a:t>
            </a:r>
            <a:r>
              <a:rPr lang="en-GB" dirty="0"/>
              <a:t> is a comparison operator, and</a:t>
            </a:r>
          </a:p>
          <a:p>
            <a:pPr lvl="1"/>
            <a:r>
              <a:rPr lang="en-GB" i="1" dirty="0" err="1"/>
              <a:t>const</a:t>
            </a:r>
            <a:r>
              <a:rPr lang="en-GB" i="1" dirty="0"/>
              <a:t> </a:t>
            </a:r>
            <a:r>
              <a:rPr lang="en-GB" dirty="0"/>
              <a:t>is a constant.</a:t>
            </a:r>
          </a:p>
          <a:p>
            <a:r>
              <a:rPr lang="en-GB" dirty="0"/>
              <a:t>Each of these types of atoms evaluates to either TRUE or FALSE for a specific combination of tuples.</a:t>
            </a:r>
          </a:p>
          <a:p>
            <a:r>
              <a:rPr lang="en-GB" dirty="0"/>
              <a:t>Every atom has a truth value.</a:t>
            </a:r>
          </a:p>
        </p:txBody>
      </p:sp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Tuple Relational Calculus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Tuple relational calculus formulas can contain Existential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) and Universal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GB" dirty="0"/>
                  <a:t>) Quantifiers. </a:t>
                </a:r>
              </a:p>
              <a:p>
                <a:r>
                  <a:rPr lang="en-GB" dirty="0"/>
                  <a:t>Consider the following two expressions: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 t ∈ R ( P(t) ) reads there exists a tuple t in relation R such that predicate P (t) is true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GB" dirty="0"/>
                  <a:t>t ∈ R ( P(t) ) reads that P is true for all tuples t in relation R.</a:t>
                </a:r>
              </a:p>
              <a:p>
                <a:r>
                  <a:rPr lang="en-GB" dirty="0"/>
                  <a:t>The Existential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) quantifier states that a formula must be true for at least one instance, while the Universal</a:t>
                </a:r>
              </a:p>
              <a:p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GB" dirty="0"/>
                  <a:t>) Quantifiers states the formulae must be true for </a:t>
                </a:r>
                <a:r>
                  <a:rPr lang="en-GB" i="1" dirty="0"/>
                  <a:t>all </a:t>
                </a:r>
                <a:r>
                  <a:rPr lang="en-GB" dirty="0"/>
                  <a:t>instances.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 r="-1852" b="-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a tuple relational calculus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To specify a tuple relational calculus expression, follow the following steps:</a:t>
            </a:r>
          </a:p>
          <a:p>
            <a:pPr marL="400050" lvl="1" indent="0">
              <a:buNone/>
            </a:pP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 Specify the range relation R of each tuple variable t. In the form of R(t).</a:t>
            </a:r>
          </a:p>
          <a:p>
            <a:pPr marL="400050" lvl="1" indent="0">
              <a:buNone/>
            </a:pPr>
            <a:r>
              <a:rPr lang="en-GB" dirty="0"/>
              <a:t>(ii) Specify a condition to select particular combinations of tuples.</a:t>
            </a:r>
          </a:p>
          <a:p>
            <a:pPr marL="400050" lvl="1" indent="0">
              <a:buNone/>
            </a:pPr>
            <a:r>
              <a:rPr lang="en-GB" dirty="0"/>
              <a:t>(iii) Specify a set of attributes to be retrieved.</a:t>
            </a:r>
          </a:p>
        </p:txBody>
      </p:sp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 (continued)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SELECT operator denoted by σθ , is formally defined as:</a:t>
            </a:r>
          </a:p>
          <a:p>
            <a:pPr lvl="1">
              <a:buFontTx/>
              <a:buNone/>
            </a:pPr>
            <a:r>
              <a:rPr lang="en-GB"/>
              <a:t>σ</a:t>
            </a:r>
            <a:r>
              <a:rPr lang="en-GB" baseline="-25000"/>
              <a:t>θ</a:t>
            </a:r>
            <a:r>
              <a:rPr lang="en-GB"/>
              <a:t> </a:t>
            </a:r>
            <a:r>
              <a:rPr lang="en-GB" i="1"/>
              <a:t>(R)</a:t>
            </a:r>
          </a:p>
          <a:p>
            <a:pPr lvl="1">
              <a:buFontTx/>
              <a:buNone/>
            </a:pPr>
            <a:r>
              <a:rPr lang="en-GB" i="1"/>
              <a:t>or</a:t>
            </a:r>
          </a:p>
          <a:p>
            <a:pPr lvl="1">
              <a:buFontTx/>
              <a:buNone/>
            </a:pPr>
            <a:r>
              <a:rPr lang="en-GB"/>
              <a:t>σ</a:t>
            </a:r>
            <a:r>
              <a:rPr lang="en-GB" i="1" baseline="-25000"/>
              <a:t>&lt;criterion&gt;</a:t>
            </a:r>
            <a:r>
              <a:rPr lang="en-GB" i="1"/>
              <a:t> (RELATION)</a:t>
            </a:r>
          </a:p>
          <a:p>
            <a:r>
              <a:rPr lang="en-GB"/>
              <a:t>where σθ </a:t>
            </a:r>
            <a:r>
              <a:rPr lang="en-GB" i="1"/>
              <a:t>(R) </a:t>
            </a:r>
            <a:r>
              <a:rPr lang="en-GB"/>
              <a:t>is the set of specified tuples of the relation </a:t>
            </a:r>
            <a:r>
              <a:rPr lang="en-GB" i="1"/>
              <a:t>R </a:t>
            </a:r>
            <a:r>
              <a:rPr lang="en-GB"/>
              <a:t>and θ is the predicate (or criterion) to extract the required tuples.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981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a tuple relational calculus expression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9E42E-B7D1-40C2-B10F-966524FA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08" y="1484784"/>
            <a:ext cx="7542584" cy="49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a tuple relational calculus expression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85758-29C4-47F0-94F8-7EF24082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990600"/>
            <a:ext cx="65341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a tuple relational calculus expression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Example 1</a:t>
                </a:r>
              </a:p>
              <a:p>
                <a:r>
                  <a:rPr lang="en-GB" dirty="0"/>
                  <a:t>Find all the customers who had made any withdrawal over 1200. </a:t>
                </a:r>
              </a:p>
              <a:p>
                <a:pPr marL="0" indent="0">
                  <a:buNone/>
                </a:pPr>
                <a:r>
                  <a:rPr lang="en-GB" dirty="0"/>
                  <a:t>    (w| w ∈ WITHDRAWAL(w) ∧ </a:t>
                </a:r>
                <a:r>
                  <a:rPr lang="en-GB" dirty="0" err="1"/>
                  <a:t>w.WITH_AMOUNT</a:t>
                </a:r>
                <a:r>
                  <a:rPr lang="en-GB" dirty="0"/>
                  <a:t> &gt;=200} </a:t>
                </a:r>
              </a:p>
              <a:p>
                <a:r>
                  <a:rPr lang="en-GB" dirty="0"/>
                  <a:t>This expression gives us all attributes from the WITHDRAWAL relation, but suppose we only want the last names of customers who have withdrawn 200 or more?</a:t>
                </a:r>
              </a:p>
              <a:p>
                <a:r>
                  <a:rPr lang="en-GB" dirty="0"/>
                  <a:t>{</a:t>
                </a:r>
                <a:r>
                  <a:rPr lang="en-GB" dirty="0" err="1"/>
                  <a:t>w.CUS_LNAME</a:t>
                </a:r>
                <a:r>
                  <a:rPr lang="en-GB" dirty="0"/>
                  <a:t>| w ∈ WITHDRAWAL(w) ∧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) (c ∈ CUSTOMER ∧ (</a:t>
                </a:r>
                <a:r>
                  <a:rPr lang="en-GB" dirty="0" err="1"/>
                  <a:t>c.CUS_ACCNO</a:t>
                </a:r>
                <a:r>
                  <a:rPr lang="en-GB" dirty="0"/>
                  <a:t> = </a:t>
                </a:r>
                <a:r>
                  <a:rPr lang="en-GB" dirty="0" err="1"/>
                  <a:t>w.CUS_ACCNO</a:t>
                </a:r>
                <a:r>
                  <a:rPr lang="en-GB" dirty="0"/>
                  <a:t>)</a:t>
                </a:r>
              </a:p>
              <a:p>
                <a:r>
                  <a:rPr lang="en-GB" dirty="0" err="1"/>
                  <a:t>w.WITH_AMOUNT</a:t>
                </a:r>
                <a:r>
                  <a:rPr lang="en-GB" dirty="0"/>
                  <a:t> &gt;=200}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  <a:blipFill rotWithShape="1">
                <a:blip r:embed="rId2"/>
                <a:stretch>
                  <a:fillRect l="-1279" t="-2022" r="-2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a tuple relational calculus expression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Example 2</a:t>
                </a:r>
              </a:p>
              <a:p>
                <a:r>
                  <a:rPr lang="en-GB" dirty="0"/>
                  <a:t>Find all customers having made a deposit from branch in London.</a:t>
                </a:r>
              </a:p>
              <a:p>
                <a:pPr marL="0" indent="0">
                  <a:buNone/>
                </a:pPr>
                <a:r>
                  <a:rPr lang="en-GB" dirty="0"/>
                  <a:t>{c| c ∈ CUSTOMER ∧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) (d ∈ DEPOSIT ∧ (</a:t>
                </a:r>
                <a:r>
                  <a:rPr lang="en-GB" dirty="0" err="1"/>
                  <a:t>c.CUS_ACCNO</a:t>
                </a:r>
                <a:r>
                  <a:rPr lang="en-GB" dirty="0"/>
                  <a:t> = </a:t>
                </a:r>
                <a:r>
                  <a:rPr lang="en-GB" dirty="0" err="1"/>
                  <a:t>d.CUS_ACCNO</a:t>
                </a:r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∧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dirty="0"/>
                  <a:t>) (b ∈ BRANCH (</a:t>
                </a:r>
                <a:r>
                  <a:rPr lang="en-GB" dirty="0" err="1"/>
                  <a:t>b.BRANCH_NO</a:t>
                </a:r>
                <a:r>
                  <a:rPr lang="en-GB" dirty="0"/>
                  <a:t>= </a:t>
                </a:r>
                <a:r>
                  <a:rPr lang="en-GB" dirty="0" err="1"/>
                  <a:t>d.BRANCH_NO</a:t>
                </a:r>
                <a:r>
                  <a:rPr lang="en-GB" dirty="0"/>
                  <a:t>) ∧ (</a:t>
                </a:r>
                <a:r>
                  <a:rPr lang="en-GB" dirty="0" err="1"/>
                  <a:t>b.BRANCH_CITY</a:t>
                </a:r>
                <a:r>
                  <a:rPr lang="en-GB" dirty="0"/>
                  <a:t> &gt;= ‘London’)))}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2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076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Domain Relational Calculus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Domain relational calculus is classed as a nonprocedural query language which is seen to equivalent in power to tuple relational calculus.</a:t>
            </a:r>
          </a:p>
          <a:p>
            <a:r>
              <a:rPr lang="en-GB" dirty="0"/>
              <a:t>A general expression in domain relational calculus is of the form</a:t>
            </a:r>
          </a:p>
          <a:p>
            <a:pPr marL="0" indent="0">
              <a:buNone/>
            </a:pPr>
            <a:r>
              <a:rPr lang="en-GB" i="1" dirty="0"/>
              <a:t>		{&lt;x1, x2,…., </a:t>
            </a:r>
            <a:r>
              <a:rPr lang="en-GB" i="1" dirty="0" err="1"/>
              <a:t>xn</a:t>
            </a:r>
            <a:r>
              <a:rPr lang="en-GB" i="1" dirty="0"/>
              <a:t>&gt; | P(x1, x2,…., </a:t>
            </a:r>
            <a:r>
              <a:rPr lang="en-GB" i="1" dirty="0" err="1"/>
              <a:t>xn</a:t>
            </a:r>
            <a:r>
              <a:rPr lang="en-GB" i="1" dirty="0"/>
              <a:t>)}</a:t>
            </a:r>
          </a:p>
          <a:p>
            <a:r>
              <a:rPr lang="en-GB" dirty="0"/>
              <a:t>Where </a:t>
            </a:r>
            <a:r>
              <a:rPr lang="en-GB" i="1" dirty="0"/>
              <a:t>x1, x2,…., </a:t>
            </a:r>
            <a:r>
              <a:rPr lang="en-GB" i="1" dirty="0" err="1"/>
              <a:t>xn</a:t>
            </a:r>
            <a:r>
              <a:rPr lang="en-GB" i="1" dirty="0"/>
              <a:t> </a:t>
            </a:r>
            <a:r>
              <a:rPr lang="en-GB" dirty="0"/>
              <a:t>represent domain variables. P represents formulae composed of atoms, as was the case in tuple relational calculus.</a:t>
            </a:r>
          </a:p>
        </p:txBody>
      </p:sp>
    </p:spTree>
    <p:extLst>
      <p:ext uri="{BB962C8B-B14F-4D97-AF65-F5344CB8AC3E}">
        <p14:creationId xmlns:p14="http://schemas.microsoft.com/office/powerpoint/2010/main" val="2392253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Domain Relational Calculus (continued)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formulae in domain relational calculus is constructed using the following rules:</a:t>
                </a:r>
              </a:p>
              <a:p>
                <a:pPr marL="400050" lvl="1" indent="0">
                  <a:buNone/>
                </a:pPr>
                <a:r>
                  <a:rPr lang="en-GB" dirty="0"/>
                  <a:t>(</a:t>
                </a:r>
                <a:r>
                  <a:rPr lang="en-GB" dirty="0" err="1"/>
                  <a:t>i</a:t>
                </a:r>
                <a:r>
                  <a:rPr lang="en-GB" dirty="0"/>
                  <a:t>) an atomic formula;</a:t>
                </a:r>
              </a:p>
              <a:p>
                <a:pPr marL="400050" lvl="1" indent="0">
                  <a:buNone/>
                </a:pPr>
                <a:r>
                  <a:rPr lang="en-GB" dirty="0"/>
                  <a:t>(ii) ¬ </a:t>
                </a:r>
                <a:r>
                  <a:rPr lang="en-GB" i="1" dirty="0"/>
                  <a:t>p</a:t>
                </a:r>
                <a:r>
                  <a:rPr lang="en-GB" dirty="0"/>
                  <a:t>, </a:t>
                </a:r>
                <a:r>
                  <a:rPr lang="en-GB" i="1" dirty="0" err="1"/>
                  <a:t>p</a:t>
                </a:r>
                <a:r>
                  <a:rPr lang="en-GB" dirty="0" err="1"/>
                  <a:t>∧</a:t>
                </a:r>
                <a:r>
                  <a:rPr lang="en-GB" i="1" dirty="0" err="1"/>
                  <a:t>q</a:t>
                </a:r>
                <a:r>
                  <a:rPr lang="en-GB" i="1" dirty="0"/>
                  <a:t>, </a:t>
                </a:r>
                <a:r>
                  <a:rPr lang="en-GB" i="1" dirty="0" err="1"/>
                  <a:t>p</a:t>
                </a:r>
                <a:r>
                  <a:rPr lang="en-GB" dirty="0" err="1"/>
                  <a:t>∨</a:t>
                </a:r>
                <a:r>
                  <a:rPr lang="en-GB" i="1" dirty="0" err="1"/>
                  <a:t>q</a:t>
                </a:r>
                <a:r>
                  <a:rPr lang="en-GB" i="1" dirty="0"/>
                  <a:t> </a:t>
                </a:r>
                <a:r>
                  <a:rPr lang="en-GB" dirty="0"/>
                  <a:t>where p and q are formulas;</a:t>
                </a:r>
              </a:p>
              <a:p>
                <a:pPr marL="400050" lvl="1" indent="0">
                  <a:buNone/>
                </a:pPr>
                <a:r>
                  <a:rPr lang="en-GB" dirty="0"/>
                  <a:t>(iii)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∃</m:t>
                    </m:r>
                  </m:oMath>
                </a14:m>
                <a:r>
                  <a:rPr lang="en-GB" i="1" dirty="0"/>
                  <a:t>X </a:t>
                </a:r>
                <a:r>
                  <a:rPr lang="en-GB" dirty="0"/>
                  <a:t>(</a:t>
                </a:r>
                <a:r>
                  <a:rPr lang="en-GB" i="1" dirty="0"/>
                  <a:t>p </a:t>
                </a:r>
                <a:r>
                  <a:rPr lang="en-GB" dirty="0"/>
                  <a:t>(</a:t>
                </a:r>
                <a:r>
                  <a:rPr lang="en-GB" i="1" dirty="0"/>
                  <a:t>X</a:t>
                </a:r>
                <a:r>
                  <a:rPr lang="en-GB" dirty="0"/>
                  <a:t>)) where X is a domain variable;</a:t>
                </a:r>
              </a:p>
              <a:p>
                <a:pPr marL="400050" lvl="1" indent="0">
                  <a:buNone/>
                </a:pPr>
                <a:r>
                  <a:rPr lang="en-GB" dirty="0"/>
                  <a:t>(iv)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GB" i="1" dirty="0"/>
                  <a:t>X </a:t>
                </a:r>
                <a:r>
                  <a:rPr lang="en-GB" dirty="0"/>
                  <a:t>(</a:t>
                </a:r>
                <a:r>
                  <a:rPr lang="en-GB" i="1" dirty="0"/>
                  <a:t>p </a:t>
                </a:r>
                <a:r>
                  <a:rPr lang="en-GB" dirty="0"/>
                  <a:t>(</a:t>
                </a:r>
                <a:r>
                  <a:rPr lang="en-GB" i="1" dirty="0"/>
                  <a:t>X</a:t>
                </a:r>
                <a:r>
                  <a:rPr lang="en-GB" dirty="0"/>
                  <a:t>)) where X is a domain variable.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2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Domain Relational Calculus (continued)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Example 1</a:t>
            </a:r>
          </a:p>
          <a:p>
            <a:pPr marL="0" indent="0">
              <a:buNone/>
            </a:pPr>
            <a:r>
              <a:rPr lang="en-GB" dirty="0"/>
              <a:t>Find all customers with a balance greater than 1500.</a:t>
            </a:r>
          </a:p>
          <a:p>
            <a:pPr marL="0" indent="0">
              <a:buNone/>
            </a:pPr>
            <a:r>
              <a:rPr lang="en-GB" dirty="0"/>
              <a:t>{CUS_ACCNO, CUS_LNAME,CUS_BALANCE| ((CUS_ACCNO, CUS_LNAME, CUS_BALANCE ∈</a:t>
            </a:r>
          </a:p>
          <a:p>
            <a:pPr marL="0" indent="0">
              <a:buNone/>
            </a:pPr>
            <a:r>
              <a:rPr lang="en-GB" dirty="0"/>
              <a:t>CUSTOMER) ∧ CUS_BALANCE &gt; 500)}</a:t>
            </a:r>
          </a:p>
        </p:txBody>
      </p:sp>
    </p:spTree>
    <p:extLst>
      <p:ext uri="{BB962C8B-B14F-4D97-AF65-F5344CB8AC3E}">
        <p14:creationId xmlns:p14="http://schemas.microsoft.com/office/powerpoint/2010/main" val="704642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Domain Relational Calculus (continued)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Example 2</a:t>
            </a:r>
          </a:p>
          <a:p>
            <a:pPr marL="0" indent="0">
              <a:buNone/>
            </a:pPr>
            <a:r>
              <a:rPr lang="en-GB" dirty="0"/>
              <a:t>Find all customers with a balance greater than 1500 and have deposited money at branch 125.</a:t>
            </a:r>
          </a:p>
          <a:p>
            <a:pPr marL="400050" lvl="1" indent="0">
              <a:buNone/>
            </a:pPr>
            <a:r>
              <a:rPr lang="en-GB" dirty="0"/>
              <a:t>{CUS_ACCNO, CUS_LNAME, CUS_BALANCE| ((CUS_ACCNO, CUS_LNAME, CUS_BALANCE ∈</a:t>
            </a:r>
          </a:p>
          <a:p>
            <a:pPr marL="400050" lvl="1" indent="0">
              <a:buNone/>
            </a:pPr>
            <a:r>
              <a:rPr lang="en-GB" dirty="0"/>
              <a:t>CUSTOMER) ∧ CUS_BALANCE &gt; 500) ∧ ∃ DEPOSIT.BRANCH_NO (DEPOSIT.BRANCH_NO ∈ DEPOSIT)</a:t>
            </a:r>
          </a:p>
          <a:p>
            <a:pPr marL="400050" lvl="1" indent="0">
              <a:buNone/>
            </a:pPr>
            <a:r>
              <a:rPr lang="en-GB" dirty="0"/>
              <a:t>∧ DEPOSIT.BRANCH_NO = CUSTOMER.BRANCH_NO ∧ CUSTOMER.BRANCH_NO = 125}</a:t>
            </a:r>
          </a:p>
        </p:txBody>
      </p:sp>
    </p:spTree>
    <p:extLst>
      <p:ext uri="{BB962C8B-B14F-4D97-AF65-F5344CB8AC3E}">
        <p14:creationId xmlns:p14="http://schemas.microsoft.com/office/powerpoint/2010/main" val="704642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Domain Relational Calculus (continued)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Example 3</a:t>
            </a:r>
          </a:p>
          <a:p>
            <a:pPr marL="0" indent="0">
              <a:buNone/>
            </a:pPr>
            <a:r>
              <a:rPr lang="en-GB" dirty="0"/>
              <a:t>List the branches where there have been no deposits.</a:t>
            </a:r>
          </a:p>
          <a:p>
            <a:pPr marL="0" indent="0">
              <a:buNone/>
            </a:pPr>
            <a:r>
              <a:rPr lang="en-GB" dirty="0"/>
              <a:t>{BRANCH_NO, BRANCH_NAME, BRANCH_CITY| (({BRANCH_NO, BRANCH_NAME, BRANCH_</a:t>
            </a:r>
          </a:p>
          <a:p>
            <a:pPr marL="0" indent="0">
              <a:buNone/>
            </a:pPr>
            <a:r>
              <a:rPr lang="en-GB" dirty="0"/>
              <a:t>CITY ∈ BRANCH) ∧ (∃ BRANCH.BRANCH_NO) BRANCH(BRANCH_NO, BRANCH_NAME,</a:t>
            </a:r>
          </a:p>
          <a:p>
            <a:pPr marL="0" indent="0">
              <a:buNone/>
            </a:pPr>
            <a:r>
              <a:rPr lang="en-GB" dirty="0"/>
              <a:t>BRANCH_CITY) ∧ (∃ DEPOSIT.BRANCH_NO) (DEPOSIT.BRANCH_NO ∈ DEPOSIT) ∧ (DEPOSIT.</a:t>
            </a:r>
          </a:p>
          <a:p>
            <a:pPr marL="0" indent="0">
              <a:buNone/>
            </a:pPr>
            <a:r>
              <a:rPr lang="en-GB" dirty="0"/>
              <a:t>BRANCH_NO = BRANCH.BRANCH_NO)}</a:t>
            </a:r>
          </a:p>
        </p:txBody>
      </p:sp>
    </p:spTree>
    <p:extLst>
      <p:ext uri="{BB962C8B-B14F-4D97-AF65-F5344CB8AC3E}">
        <p14:creationId xmlns:p14="http://schemas.microsoft.com/office/powerpoint/2010/main" val="704642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1143000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805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2057400"/>
            <a:ext cx="7772400" cy="3373438"/>
          </a:xfrm>
        </p:spPr>
        <p:txBody>
          <a:bodyPr/>
          <a:lstStyle/>
          <a:p>
            <a:r>
              <a:rPr lang="en-US" sz="2400"/>
              <a:t>One of the key components of the relational model is the relation which allows data to be stored within the database in a structured manner.</a:t>
            </a:r>
          </a:p>
          <a:p>
            <a:r>
              <a:rPr lang="en-US" sz="2400"/>
              <a:t>Relational algebra and relational calculus are the mathematical basis for ‘relational databases’.</a:t>
            </a:r>
          </a:p>
          <a:p>
            <a:r>
              <a:rPr lang="en-US" sz="2400"/>
              <a:t>Relational algebra is a collection of formal operations which act on relations to produce new relations as a result. </a:t>
            </a:r>
          </a:p>
        </p:txBody>
      </p:sp>
    </p:spTree>
    <p:extLst>
      <p:ext uri="{BB962C8B-B14F-4D97-AF65-F5344CB8AC3E}">
        <p14:creationId xmlns:p14="http://schemas.microsoft.com/office/powerpoint/2010/main" val="387390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en-GB" dirty="0"/>
              <a:t>SELECT (continued)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27291-AE76-4672-B618-5A0133664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59" y="908720"/>
            <a:ext cx="5922082" cy="52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22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7772400" cy="3560762"/>
          </a:xfrm>
        </p:spPr>
        <p:txBody>
          <a:bodyPr/>
          <a:lstStyle/>
          <a:p>
            <a:r>
              <a:rPr lang="en-US" dirty="0"/>
              <a:t>The relational model supports the eight relational algebra operators originally defined by </a:t>
            </a:r>
            <a:r>
              <a:rPr lang="en-US" dirty="0" err="1"/>
              <a:t>Codd</a:t>
            </a:r>
            <a:r>
              <a:rPr lang="en-US" dirty="0"/>
              <a:t>.</a:t>
            </a:r>
          </a:p>
          <a:p>
            <a:r>
              <a:rPr lang="en-US" dirty="0"/>
              <a:t>These are known as SELECT (or RESTRICT), PROJECT, JOIN, PRODUCT, INTERSECT, UNION, DIFFERENCE and DIVIDE.</a:t>
            </a:r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5638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772400" cy="1143000"/>
          </a:xfrm>
        </p:spPr>
        <p:txBody>
          <a:bodyPr/>
          <a:lstStyle/>
          <a:p>
            <a:r>
              <a:rPr lang="en-GB" dirty="0"/>
              <a:t>Summary (continued)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2776"/>
            <a:ext cx="7772400" cy="3810000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GB" dirty="0"/>
              <a:t>User queries can be written as relational algebraic expressions. In order to write such as an expression, the following steps should be followed:</a:t>
            </a:r>
          </a:p>
          <a:p>
            <a:pPr marL="876300" lvl="1" indent="-419100">
              <a:lnSpc>
                <a:spcPct val="90000"/>
              </a:lnSpc>
              <a:buFontTx/>
              <a:buAutoNum type="arabicPeriod"/>
            </a:pPr>
            <a:r>
              <a:rPr lang="en-GB" dirty="0"/>
              <a:t>List all the attributes we need to give the answer.</a:t>
            </a:r>
          </a:p>
          <a:p>
            <a:pPr marL="876300" lvl="1" indent="-419100">
              <a:lnSpc>
                <a:spcPct val="90000"/>
              </a:lnSpc>
              <a:buFontTx/>
              <a:buAutoNum type="arabicPeriod"/>
            </a:pPr>
            <a:r>
              <a:rPr lang="en-GB" dirty="0"/>
              <a:t>Select all the relations which we need, based on the list of attributes.</a:t>
            </a:r>
          </a:p>
          <a:p>
            <a:pPr marL="876300" lvl="1" indent="-419100">
              <a:lnSpc>
                <a:spcPct val="90000"/>
              </a:lnSpc>
              <a:buFontTx/>
              <a:buAutoNum type="arabicPeriod"/>
            </a:pPr>
            <a:r>
              <a:rPr lang="en-GB" dirty="0"/>
              <a:t>Specify the relational operators and the intermediate results that are needed.</a:t>
            </a:r>
          </a:p>
          <a:p>
            <a:pPr marL="457200" indent="-457200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447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Tuple relational calculus allows users to describe what they want, rather than how to compute it and underlines the appearance of Structured Query Language (SQL). </a:t>
            </a:r>
          </a:p>
          <a:p>
            <a:r>
              <a:rPr lang="en-GB" dirty="0"/>
              <a:t>Expressions in tuple relational calculus return tuples for which a given predicate is true.</a:t>
            </a:r>
          </a:p>
          <a:p>
            <a:r>
              <a:rPr lang="en-GB" dirty="0"/>
              <a:t>Domain Relational Calculus is different from tuple relational calculus as it uses domain variables that take on values from an attribute domain.</a:t>
            </a:r>
          </a:p>
        </p:txBody>
      </p:sp>
    </p:spTree>
    <p:extLst>
      <p:ext uri="{BB962C8B-B14F-4D97-AF65-F5344CB8AC3E}">
        <p14:creationId xmlns:p14="http://schemas.microsoft.com/office/powerpoint/2010/main" val="3050295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Summary of Relational Operators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88CB12-2F9A-4F47-81EC-3A47D1CB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72" y="1417638"/>
            <a:ext cx="6774855" cy="4708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53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SELECT (continued)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4C176-37B6-40B6-91FD-C84F3D88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20615"/>
            <a:ext cx="8229600" cy="4485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829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3329</Words>
  <Application>Microsoft Office PowerPoint</Application>
  <PresentationFormat>On-screen Show (4:3)</PresentationFormat>
  <Paragraphs>358</Paragraphs>
  <Slides>83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Arial Narrow</vt:lpstr>
      <vt:lpstr>Calibri</vt:lpstr>
      <vt:lpstr>Cambria Math</vt:lpstr>
      <vt:lpstr>Times New Roman</vt:lpstr>
      <vt:lpstr>Office Theme</vt:lpstr>
      <vt:lpstr>Database Principles Fundamentals of Design,  Implementation, and Management </vt:lpstr>
      <vt:lpstr>In this chapter, you will learn:</vt:lpstr>
      <vt:lpstr>Relational Algebra</vt:lpstr>
      <vt:lpstr>Re-visiting Set Theory</vt:lpstr>
      <vt:lpstr>Relational Algebra Operators</vt:lpstr>
      <vt:lpstr>SELECT</vt:lpstr>
      <vt:lpstr>SELECT (continued)</vt:lpstr>
      <vt:lpstr>SELECT (continued)</vt:lpstr>
      <vt:lpstr>SELECT (continued)</vt:lpstr>
      <vt:lpstr>PROJECT</vt:lpstr>
      <vt:lpstr>PROJECT (continued)</vt:lpstr>
      <vt:lpstr>PROJECT (continued)</vt:lpstr>
      <vt:lpstr>Union</vt:lpstr>
      <vt:lpstr>Union (continued)</vt:lpstr>
      <vt:lpstr>Union (continued)</vt:lpstr>
      <vt:lpstr>Union (continued)</vt:lpstr>
      <vt:lpstr>Union (continued)</vt:lpstr>
      <vt:lpstr>Intersect</vt:lpstr>
      <vt:lpstr>Intersect (continued)</vt:lpstr>
      <vt:lpstr>Intersect (continued)</vt:lpstr>
      <vt:lpstr>Difference</vt:lpstr>
      <vt:lpstr>Difference (continued)</vt:lpstr>
      <vt:lpstr>Difference (continued)</vt:lpstr>
      <vt:lpstr>Cartesian product</vt:lpstr>
      <vt:lpstr>Cartesian product (continued)</vt:lpstr>
      <vt:lpstr>Cartesian product (continued)</vt:lpstr>
      <vt:lpstr>Division</vt:lpstr>
      <vt:lpstr>Division (continued)</vt:lpstr>
      <vt:lpstr>Division (continued)</vt:lpstr>
      <vt:lpstr>JOIN operators</vt:lpstr>
      <vt:lpstr>Join operators defined</vt:lpstr>
      <vt:lpstr>Types of Join</vt:lpstr>
      <vt:lpstr>Equijoin</vt:lpstr>
      <vt:lpstr>Equijoin and Theta Join</vt:lpstr>
      <vt:lpstr>Computing  Equijoins and Theta Joins</vt:lpstr>
      <vt:lpstr>Equijoin Example</vt:lpstr>
      <vt:lpstr>Equijoin Example (continued)</vt:lpstr>
      <vt:lpstr>Equijoin Example (continued)</vt:lpstr>
      <vt:lpstr>Natural Join </vt:lpstr>
      <vt:lpstr>Computing the Natural Join</vt:lpstr>
      <vt:lpstr>Natural Join Example</vt:lpstr>
      <vt:lpstr>Natural Join Example (continued)</vt:lpstr>
      <vt:lpstr>Natural Join Example (cont)</vt:lpstr>
      <vt:lpstr>Natural Join Example (continued)</vt:lpstr>
      <vt:lpstr>Natural Join Example (continued)</vt:lpstr>
      <vt:lpstr>Relational Algebra Operators (continued)</vt:lpstr>
      <vt:lpstr>Outer Join</vt:lpstr>
      <vt:lpstr>Types of Outer Join</vt:lpstr>
      <vt:lpstr>Computing a Left Outer Join</vt:lpstr>
      <vt:lpstr>Left Outer Join Example</vt:lpstr>
      <vt:lpstr>Right Outer Join Example</vt:lpstr>
      <vt:lpstr>Building Queries</vt:lpstr>
      <vt:lpstr>PowerPoint Presentation</vt:lpstr>
      <vt:lpstr>Example: Car Inspection ERD Database</vt:lpstr>
      <vt:lpstr>Example: Car Inspection Database</vt:lpstr>
      <vt:lpstr>Example 1</vt:lpstr>
      <vt:lpstr>Example 2</vt:lpstr>
      <vt:lpstr>Example 3</vt:lpstr>
      <vt:lpstr>Example 3 (continued)</vt:lpstr>
      <vt:lpstr>Example 3(continued)</vt:lpstr>
      <vt:lpstr>Example 3(continued)</vt:lpstr>
      <vt:lpstr>Example 3(continued)</vt:lpstr>
      <vt:lpstr>Relational Calculus</vt:lpstr>
      <vt:lpstr>Tuple Relational Calculus</vt:lpstr>
      <vt:lpstr>Tuple Relational Calculus (continued)</vt:lpstr>
      <vt:lpstr>Tuple Relational Calculus (continued)</vt:lpstr>
      <vt:lpstr>Tuple Relational Calculus (continued)</vt:lpstr>
      <vt:lpstr>Tuple Relational Calculus (continued)</vt:lpstr>
      <vt:lpstr>Building a tuple relational calculus expression</vt:lpstr>
      <vt:lpstr>Building a tuple relational calculus expression (continued)</vt:lpstr>
      <vt:lpstr>Building a tuple relational calculus expression (continued)</vt:lpstr>
      <vt:lpstr>Building a tuple relational calculus expression (continued)</vt:lpstr>
      <vt:lpstr>Building a tuple relational calculus expression (continued)</vt:lpstr>
      <vt:lpstr>Domain Relational Calculus</vt:lpstr>
      <vt:lpstr>Domain Relational Calculus (continued)</vt:lpstr>
      <vt:lpstr>Domain Relational Calculus (continued)</vt:lpstr>
      <vt:lpstr>Domain Relational Calculus (continued)</vt:lpstr>
      <vt:lpstr>Domain Relational Calculus (continued)</vt:lpstr>
      <vt:lpstr>Summary</vt:lpstr>
      <vt:lpstr>Summary (continued)</vt:lpstr>
      <vt:lpstr>Summary (continued)</vt:lpstr>
      <vt:lpstr>Summary (continued)</vt:lpstr>
      <vt:lpstr>Summary of Relational Operators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Principles Fundamentals of Design,  Implementation and Management </dc:title>
  <dc:creator>Horn, Veronique</dc:creator>
  <cp:lastModifiedBy>Louw, Marinda</cp:lastModifiedBy>
  <cp:revision>1</cp:revision>
  <dcterms:created xsi:type="dcterms:W3CDTF">2020-04-30T16:44:16Z</dcterms:created>
  <dcterms:modified xsi:type="dcterms:W3CDTF">2020-05-14T09:42:57Z</dcterms:modified>
</cp:coreProperties>
</file>